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71" r:id="rId3"/>
    <p:sldId id="258" r:id="rId4"/>
    <p:sldId id="268" r:id="rId5"/>
    <p:sldId id="259" r:id="rId6"/>
    <p:sldId id="260" r:id="rId7"/>
    <p:sldId id="288" r:id="rId8"/>
    <p:sldId id="289" r:id="rId9"/>
    <p:sldId id="261" r:id="rId10"/>
    <p:sldId id="263" r:id="rId11"/>
    <p:sldId id="279" r:id="rId12"/>
    <p:sldId id="264" r:id="rId13"/>
    <p:sldId id="265" r:id="rId14"/>
    <p:sldId id="292" r:id="rId15"/>
    <p:sldId id="290" r:id="rId16"/>
    <p:sldId id="273" r:id="rId17"/>
    <p:sldId id="274" r:id="rId18"/>
    <p:sldId id="275" r:id="rId19"/>
    <p:sldId id="291" r:id="rId20"/>
    <p:sldId id="276" r:id="rId21"/>
    <p:sldId id="266" r:id="rId22"/>
    <p:sldId id="267" r:id="rId23"/>
    <p:sldId id="269" r:id="rId24"/>
    <p:sldId id="297" r:id="rId25"/>
    <p:sldId id="280" r:id="rId26"/>
    <p:sldId id="293" r:id="rId27"/>
    <p:sldId id="281" r:id="rId28"/>
    <p:sldId id="294" r:id="rId29"/>
    <p:sldId id="282" r:id="rId30"/>
    <p:sldId id="283" r:id="rId31"/>
    <p:sldId id="284" r:id="rId32"/>
    <p:sldId id="285" r:id="rId33"/>
    <p:sldId id="295" r:id="rId34"/>
    <p:sldId id="296" r:id="rId35"/>
    <p:sldId id="286" r:id="rId36"/>
  </p:sldIdLst>
  <p:sldSz cx="9144000" cy="6858000" type="screen4x3"/>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94660"/>
  </p:normalViewPr>
  <p:slideViewPr>
    <p:cSldViewPr>
      <p:cViewPr varScale="1">
        <p:scale>
          <a:sx n="95" d="100"/>
          <a:sy n="95" d="100"/>
        </p:scale>
        <p:origin x="-1085"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318CEE-6232-4D64-BDC5-46402ADADB45}" type="datetimeFigureOut">
              <a:rPr lang="en-US" smtClean="0"/>
              <a:t>16-Nov-21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A4AFBB-E5A8-4087-AEC0-A14367DF8899}" type="slidenum">
              <a:rPr lang="en-US" smtClean="0"/>
              <a:t>‹#›</a:t>
            </a:fld>
            <a:endParaRPr lang="en-US"/>
          </a:p>
        </p:txBody>
      </p:sp>
    </p:spTree>
    <p:extLst>
      <p:ext uri="{BB962C8B-B14F-4D97-AF65-F5344CB8AC3E}">
        <p14:creationId xmlns:p14="http://schemas.microsoft.com/office/powerpoint/2010/main" val="2722677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A4AFBB-E5A8-4087-AEC0-A14367DF8899}" type="slidenum">
              <a:rPr lang="en-US" smtClean="0"/>
              <a:t>12</a:t>
            </a:fld>
            <a:endParaRPr lang="en-US"/>
          </a:p>
        </p:txBody>
      </p:sp>
    </p:spTree>
    <p:extLst>
      <p:ext uri="{BB962C8B-B14F-4D97-AF65-F5344CB8AC3E}">
        <p14:creationId xmlns:p14="http://schemas.microsoft.com/office/powerpoint/2010/main" val="787653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t-E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t-EE"/>
          </a:p>
        </p:txBody>
      </p:sp>
      <p:sp>
        <p:nvSpPr>
          <p:cNvPr id="4" name="Date Placeholder 3"/>
          <p:cNvSpPr>
            <a:spLocks noGrp="1"/>
          </p:cNvSpPr>
          <p:nvPr>
            <p:ph type="dt" sz="half" idx="10"/>
          </p:nvPr>
        </p:nvSpPr>
        <p:spPr/>
        <p:txBody>
          <a:bodyPr/>
          <a:lstStyle/>
          <a:p>
            <a:fld id="{DBF796EA-F124-493C-B13D-D002027827D2}" type="datetimeFigureOut">
              <a:rPr lang="et-EE" smtClean="0"/>
              <a:t>16.11.2021</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47CB5639-7917-4CEB-A3EF-6B1F87D45E10}" type="slidenum">
              <a:rPr lang="et-EE" smtClean="0"/>
              <a:t>‹#›</a:t>
            </a:fld>
            <a:endParaRPr lang="et-EE"/>
          </a:p>
        </p:txBody>
      </p:sp>
    </p:spTree>
    <p:extLst>
      <p:ext uri="{BB962C8B-B14F-4D97-AF65-F5344CB8AC3E}">
        <p14:creationId xmlns:p14="http://schemas.microsoft.com/office/powerpoint/2010/main" val="2244109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fld id="{DBF796EA-F124-493C-B13D-D002027827D2}" type="datetimeFigureOut">
              <a:rPr lang="et-EE" smtClean="0"/>
              <a:t>16.11.2021</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47CB5639-7917-4CEB-A3EF-6B1F87D45E10}" type="slidenum">
              <a:rPr lang="et-EE" smtClean="0"/>
              <a:t>‹#›</a:t>
            </a:fld>
            <a:endParaRPr lang="et-EE"/>
          </a:p>
        </p:txBody>
      </p:sp>
    </p:spTree>
    <p:extLst>
      <p:ext uri="{BB962C8B-B14F-4D97-AF65-F5344CB8AC3E}">
        <p14:creationId xmlns:p14="http://schemas.microsoft.com/office/powerpoint/2010/main" val="1952937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fld id="{DBF796EA-F124-493C-B13D-D002027827D2}" type="datetimeFigureOut">
              <a:rPr lang="et-EE" smtClean="0"/>
              <a:t>16.11.2021</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47CB5639-7917-4CEB-A3EF-6B1F87D45E10}" type="slidenum">
              <a:rPr lang="et-EE" smtClean="0"/>
              <a:t>‹#›</a:t>
            </a:fld>
            <a:endParaRPr lang="et-EE"/>
          </a:p>
        </p:txBody>
      </p:sp>
    </p:spTree>
    <p:extLst>
      <p:ext uri="{BB962C8B-B14F-4D97-AF65-F5344CB8AC3E}">
        <p14:creationId xmlns:p14="http://schemas.microsoft.com/office/powerpoint/2010/main" val="1906645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fld id="{DBF796EA-F124-493C-B13D-D002027827D2}" type="datetimeFigureOut">
              <a:rPr lang="et-EE" smtClean="0"/>
              <a:t>16.11.2021</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47CB5639-7917-4CEB-A3EF-6B1F87D45E10}" type="slidenum">
              <a:rPr lang="et-EE" smtClean="0"/>
              <a:t>‹#›</a:t>
            </a:fld>
            <a:endParaRPr lang="et-EE"/>
          </a:p>
        </p:txBody>
      </p:sp>
    </p:spTree>
    <p:extLst>
      <p:ext uri="{BB962C8B-B14F-4D97-AF65-F5344CB8AC3E}">
        <p14:creationId xmlns:p14="http://schemas.microsoft.com/office/powerpoint/2010/main" val="2332444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t-E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F796EA-F124-493C-B13D-D002027827D2}" type="datetimeFigureOut">
              <a:rPr lang="et-EE" smtClean="0"/>
              <a:t>16.11.2021</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47CB5639-7917-4CEB-A3EF-6B1F87D45E10}" type="slidenum">
              <a:rPr lang="et-EE" smtClean="0"/>
              <a:t>‹#›</a:t>
            </a:fld>
            <a:endParaRPr lang="et-EE"/>
          </a:p>
        </p:txBody>
      </p:sp>
    </p:spTree>
    <p:extLst>
      <p:ext uri="{BB962C8B-B14F-4D97-AF65-F5344CB8AC3E}">
        <p14:creationId xmlns:p14="http://schemas.microsoft.com/office/powerpoint/2010/main" val="4284758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Date Placeholder 4"/>
          <p:cNvSpPr>
            <a:spLocks noGrp="1"/>
          </p:cNvSpPr>
          <p:nvPr>
            <p:ph type="dt" sz="half" idx="10"/>
          </p:nvPr>
        </p:nvSpPr>
        <p:spPr/>
        <p:txBody>
          <a:bodyPr/>
          <a:lstStyle/>
          <a:p>
            <a:fld id="{DBF796EA-F124-493C-B13D-D002027827D2}" type="datetimeFigureOut">
              <a:rPr lang="et-EE" smtClean="0"/>
              <a:t>16.11.2021</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47CB5639-7917-4CEB-A3EF-6B1F87D45E10}" type="slidenum">
              <a:rPr lang="et-EE" smtClean="0"/>
              <a:t>‹#›</a:t>
            </a:fld>
            <a:endParaRPr lang="et-EE"/>
          </a:p>
        </p:txBody>
      </p:sp>
    </p:spTree>
    <p:extLst>
      <p:ext uri="{BB962C8B-B14F-4D97-AF65-F5344CB8AC3E}">
        <p14:creationId xmlns:p14="http://schemas.microsoft.com/office/powerpoint/2010/main" val="229653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t-E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7" name="Date Placeholder 6"/>
          <p:cNvSpPr>
            <a:spLocks noGrp="1"/>
          </p:cNvSpPr>
          <p:nvPr>
            <p:ph type="dt" sz="half" idx="10"/>
          </p:nvPr>
        </p:nvSpPr>
        <p:spPr/>
        <p:txBody>
          <a:bodyPr/>
          <a:lstStyle/>
          <a:p>
            <a:fld id="{DBF796EA-F124-493C-B13D-D002027827D2}" type="datetimeFigureOut">
              <a:rPr lang="et-EE" smtClean="0"/>
              <a:t>16.11.2021</a:t>
            </a:fld>
            <a:endParaRPr lang="et-EE"/>
          </a:p>
        </p:txBody>
      </p:sp>
      <p:sp>
        <p:nvSpPr>
          <p:cNvPr id="8" name="Footer Placeholder 7"/>
          <p:cNvSpPr>
            <a:spLocks noGrp="1"/>
          </p:cNvSpPr>
          <p:nvPr>
            <p:ph type="ftr" sz="quarter" idx="11"/>
          </p:nvPr>
        </p:nvSpPr>
        <p:spPr/>
        <p:txBody>
          <a:bodyPr/>
          <a:lstStyle/>
          <a:p>
            <a:endParaRPr lang="et-EE"/>
          </a:p>
        </p:txBody>
      </p:sp>
      <p:sp>
        <p:nvSpPr>
          <p:cNvPr id="9" name="Slide Number Placeholder 8"/>
          <p:cNvSpPr>
            <a:spLocks noGrp="1"/>
          </p:cNvSpPr>
          <p:nvPr>
            <p:ph type="sldNum" sz="quarter" idx="12"/>
          </p:nvPr>
        </p:nvSpPr>
        <p:spPr/>
        <p:txBody>
          <a:bodyPr/>
          <a:lstStyle/>
          <a:p>
            <a:fld id="{47CB5639-7917-4CEB-A3EF-6B1F87D45E10}" type="slidenum">
              <a:rPr lang="et-EE" smtClean="0"/>
              <a:t>‹#›</a:t>
            </a:fld>
            <a:endParaRPr lang="et-EE"/>
          </a:p>
        </p:txBody>
      </p:sp>
    </p:spTree>
    <p:extLst>
      <p:ext uri="{BB962C8B-B14F-4D97-AF65-F5344CB8AC3E}">
        <p14:creationId xmlns:p14="http://schemas.microsoft.com/office/powerpoint/2010/main" val="1399262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Date Placeholder 2"/>
          <p:cNvSpPr>
            <a:spLocks noGrp="1"/>
          </p:cNvSpPr>
          <p:nvPr>
            <p:ph type="dt" sz="half" idx="10"/>
          </p:nvPr>
        </p:nvSpPr>
        <p:spPr/>
        <p:txBody>
          <a:bodyPr/>
          <a:lstStyle/>
          <a:p>
            <a:fld id="{DBF796EA-F124-493C-B13D-D002027827D2}" type="datetimeFigureOut">
              <a:rPr lang="et-EE" smtClean="0"/>
              <a:t>16.11.2021</a:t>
            </a:fld>
            <a:endParaRPr lang="et-EE"/>
          </a:p>
        </p:txBody>
      </p:sp>
      <p:sp>
        <p:nvSpPr>
          <p:cNvPr id="4" name="Footer Placeholder 3"/>
          <p:cNvSpPr>
            <a:spLocks noGrp="1"/>
          </p:cNvSpPr>
          <p:nvPr>
            <p:ph type="ftr" sz="quarter" idx="11"/>
          </p:nvPr>
        </p:nvSpPr>
        <p:spPr/>
        <p:txBody>
          <a:bodyPr/>
          <a:lstStyle/>
          <a:p>
            <a:endParaRPr lang="et-EE"/>
          </a:p>
        </p:txBody>
      </p:sp>
      <p:sp>
        <p:nvSpPr>
          <p:cNvPr id="5" name="Slide Number Placeholder 4"/>
          <p:cNvSpPr>
            <a:spLocks noGrp="1"/>
          </p:cNvSpPr>
          <p:nvPr>
            <p:ph type="sldNum" sz="quarter" idx="12"/>
          </p:nvPr>
        </p:nvSpPr>
        <p:spPr/>
        <p:txBody>
          <a:bodyPr/>
          <a:lstStyle/>
          <a:p>
            <a:fld id="{47CB5639-7917-4CEB-A3EF-6B1F87D45E10}" type="slidenum">
              <a:rPr lang="et-EE" smtClean="0"/>
              <a:t>‹#›</a:t>
            </a:fld>
            <a:endParaRPr lang="et-EE"/>
          </a:p>
        </p:txBody>
      </p:sp>
    </p:spTree>
    <p:extLst>
      <p:ext uri="{BB962C8B-B14F-4D97-AF65-F5344CB8AC3E}">
        <p14:creationId xmlns:p14="http://schemas.microsoft.com/office/powerpoint/2010/main" val="2743352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F796EA-F124-493C-B13D-D002027827D2}" type="datetimeFigureOut">
              <a:rPr lang="et-EE" smtClean="0"/>
              <a:t>16.11.2021</a:t>
            </a:fld>
            <a:endParaRPr lang="et-EE"/>
          </a:p>
        </p:txBody>
      </p:sp>
      <p:sp>
        <p:nvSpPr>
          <p:cNvPr id="3" name="Footer Placeholder 2"/>
          <p:cNvSpPr>
            <a:spLocks noGrp="1"/>
          </p:cNvSpPr>
          <p:nvPr>
            <p:ph type="ftr" sz="quarter" idx="11"/>
          </p:nvPr>
        </p:nvSpPr>
        <p:spPr/>
        <p:txBody>
          <a:bodyPr/>
          <a:lstStyle/>
          <a:p>
            <a:endParaRPr lang="et-EE"/>
          </a:p>
        </p:txBody>
      </p:sp>
      <p:sp>
        <p:nvSpPr>
          <p:cNvPr id="4" name="Slide Number Placeholder 3"/>
          <p:cNvSpPr>
            <a:spLocks noGrp="1"/>
          </p:cNvSpPr>
          <p:nvPr>
            <p:ph type="sldNum" sz="quarter" idx="12"/>
          </p:nvPr>
        </p:nvSpPr>
        <p:spPr/>
        <p:txBody>
          <a:bodyPr/>
          <a:lstStyle/>
          <a:p>
            <a:fld id="{47CB5639-7917-4CEB-A3EF-6B1F87D45E10}" type="slidenum">
              <a:rPr lang="et-EE" smtClean="0"/>
              <a:t>‹#›</a:t>
            </a:fld>
            <a:endParaRPr lang="et-EE"/>
          </a:p>
        </p:txBody>
      </p:sp>
    </p:spTree>
    <p:extLst>
      <p:ext uri="{BB962C8B-B14F-4D97-AF65-F5344CB8AC3E}">
        <p14:creationId xmlns:p14="http://schemas.microsoft.com/office/powerpoint/2010/main" val="4098581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t-E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F796EA-F124-493C-B13D-D002027827D2}" type="datetimeFigureOut">
              <a:rPr lang="et-EE" smtClean="0"/>
              <a:t>16.11.2021</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47CB5639-7917-4CEB-A3EF-6B1F87D45E10}" type="slidenum">
              <a:rPr lang="et-EE" smtClean="0"/>
              <a:t>‹#›</a:t>
            </a:fld>
            <a:endParaRPr lang="et-EE"/>
          </a:p>
        </p:txBody>
      </p:sp>
    </p:spTree>
    <p:extLst>
      <p:ext uri="{BB962C8B-B14F-4D97-AF65-F5344CB8AC3E}">
        <p14:creationId xmlns:p14="http://schemas.microsoft.com/office/powerpoint/2010/main" val="3718088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t-E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F796EA-F124-493C-B13D-D002027827D2}" type="datetimeFigureOut">
              <a:rPr lang="et-EE" smtClean="0"/>
              <a:t>16.11.2021</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47CB5639-7917-4CEB-A3EF-6B1F87D45E10}" type="slidenum">
              <a:rPr lang="et-EE" smtClean="0"/>
              <a:t>‹#›</a:t>
            </a:fld>
            <a:endParaRPr lang="et-EE"/>
          </a:p>
        </p:txBody>
      </p:sp>
    </p:spTree>
    <p:extLst>
      <p:ext uri="{BB962C8B-B14F-4D97-AF65-F5344CB8AC3E}">
        <p14:creationId xmlns:p14="http://schemas.microsoft.com/office/powerpoint/2010/main" val="3328981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t-E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F796EA-F124-493C-B13D-D002027827D2}" type="datetimeFigureOut">
              <a:rPr lang="et-EE" smtClean="0"/>
              <a:t>16.11.2021</a:t>
            </a:fld>
            <a:endParaRPr lang="et-E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CB5639-7917-4CEB-A3EF-6B1F87D45E10}" type="slidenum">
              <a:rPr lang="et-EE" smtClean="0"/>
              <a:t>‹#›</a:t>
            </a:fld>
            <a:endParaRPr lang="et-EE"/>
          </a:p>
        </p:txBody>
      </p:sp>
    </p:spTree>
    <p:extLst>
      <p:ext uri="{BB962C8B-B14F-4D97-AF65-F5344CB8AC3E}">
        <p14:creationId xmlns:p14="http://schemas.microsoft.com/office/powerpoint/2010/main" val="3024440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4624"/>
            <a:ext cx="9144000" cy="1152129"/>
          </a:xfrm>
        </p:spPr>
        <p:txBody>
          <a:bodyPr>
            <a:noAutofit/>
          </a:bodyPr>
          <a:lstStyle/>
          <a:p>
            <a:pPr algn="l"/>
            <a:r>
              <a:rPr lang="et-EE" sz="3200" dirty="0" smtClean="0"/>
              <a:t>     </a:t>
            </a:r>
            <a:r>
              <a:rPr lang="et-EE" sz="2000" dirty="0" smtClean="0">
                <a:latin typeface="Times New Roman" panose="02020603050405020304" pitchFamily="18" charset="0"/>
                <a:cs typeface="Times New Roman" panose="02020603050405020304" pitchFamily="18" charset="0"/>
              </a:rPr>
              <a:t>Matkareis Rumeenias 24.07.21 </a:t>
            </a:r>
            <a:r>
              <a:rPr lang="et-EE" sz="2000" dirty="0">
                <a:latin typeface="Times New Roman" panose="02020603050405020304" pitchFamily="18" charset="0"/>
                <a:cs typeface="Times New Roman" panose="02020603050405020304" pitchFamily="18" charset="0"/>
              </a:rPr>
              <a:t>- </a:t>
            </a:r>
            <a:r>
              <a:rPr lang="et-EE" sz="2000" dirty="0" smtClean="0">
                <a:latin typeface="Times New Roman" panose="02020603050405020304" pitchFamily="18" charset="0"/>
                <a:cs typeface="Times New Roman" panose="02020603050405020304" pitchFamily="18" charset="0"/>
              </a:rPr>
              <a:t>07.08.21Turja Tour giidide Külli ja Kristeliga. </a:t>
            </a:r>
            <a:br>
              <a:rPr lang="et-EE" sz="2000" dirty="0" smtClean="0">
                <a:latin typeface="Times New Roman" panose="02020603050405020304" pitchFamily="18" charset="0"/>
                <a:cs typeface="Times New Roman" panose="02020603050405020304" pitchFamily="18" charset="0"/>
              </a:rPr>
            </a:br>
            <a:r>
              <a:rPr lang="et-EE" sz="2000" dirty="0">
                <a:latin typeface="Times New Roman" panose="02020603050405020304" pitchFamily="18" charset="0"/>
                <a:cs typeface="Times New Roman" panose="02020603050405020304" pitchFamily="18" charset="0"/>
              </a:rPr>
              <a:t> </a:t>
            </a:r>
            <a:r>
              <a:rPr lang="et-EE" sz="2000" dirty="0" smtClean="0">
                <a:latin typeface="Times New Roman" panose="02020603050405020304" pitchFamily="18" charset="0"/>
                <a:cs typeface="Times New Roman" panose="02020603050405020304" pitchFamily="18" charset="0"/>
              </a:rPr>
              <a:t>                                      Pidil Doonau delta pelikanid.</a:t>
            </a:r>
            <a:br>
              <a:rPr lang="et-EE" sz="2000" dirty="0" smtClean="0">
                <a:latin typeface="Times New Roman" panose="02020603050405020304" pitchFamily="18" charset="0"/>
                <a:cs typeface="Times New Roman" panose="02020603050405020304" pitchFamily="18" charset="0"/>
              </a:rPr>
            </a:br>
            <a:endParaRPr lang="et-EE" sz="2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537" y="919162"/>
            <a:ext cx="8162925" cy="5019675"/>
          </a:xfrm>
          <a:prstGeom prst="rect">
            <a:avLst/>
          </a:prstGeom>
        </p:spPr>
      </p:pic>
    </p:spTree>
    <p:extLst>
      <p:ext uri="{BB962C8B-B14F-4D97-AF65-F5344CB8AC3E}">
        <p14:creationId xmlns:p14="http://schemas.microsoft.com/office/powerpoint/2010/main" val="2351102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t-EE" dirty="0" smtClean="0">
                <a:latin typeface="Times New Roman" panose="02020603050405020304" pitchFamily="18" charset="0"/>
                <a:cs typeface="Times New Roman" panose="02020603050405020304" pitchFamily="18" charset="0"/>
              </a:rPr>
              <a:t>Sinaia linn (14 tuh in) lähedal on Pelesi loss</a:t>
            </a:r>
            <a:endParaRPr lang="et-EE"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62961" y="1600200"/>
            <a:ext cx="5218077" cy="4525963"/>
          </a:xfrm>
        </p:spPr>
      </p:pic>
    </p:spTree>
    <p:extLst>
      <p:ext uri="{BB962C8B-B14F-4D97-AF65-F5344CB8AC3E}">
        <p14:creationId xmlns:p14="http://schemas.microsoft.com/office/powerpoint/2010/main" val="3968390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latin typeface="Times New Roman" panose="02020603050405020304" pitchFamily="18" charset="0"/>
                <a:cs typeface="Times New Roman" panose="02020603050405020304" pitchFamily="18" charset="0"/>
              </a:rPr>
              <a:t>Lossi ajaloost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85000" lnSpcReduction="20000"/>
          </a:bodyPr>
          <a:lstStyle/>
          <a:p>
            <a:r>
              <a:rPr lang="en-US" dirty="0" err="1">
                <a:latin typeface="Times New Roman" panose="02020603050405020304" pitchFamily="18" charset="0"/>
                <a:cs typeface="Times New Roman" panose="02020603050405020304" pitchFamily="18" charset="0"/>
              </a:rPr>
              <a:t>Pelesi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lossi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hakati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püstitama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kuningas</a:t>
            </a:r>
            <a:r>
              <a:rPr lang="en-US" dirty="0">
                <a:latin typeface="Times New Roman" panose="02020603050405020304" pitchFamily="18" charset="0"/>
                <a:cs typeface="Times New Roman" panose="02020603050405020304" pitchFamily="18" charset="0"/>
              </a:rPr>
              <a:t> Carol I </a:t>
            </a:r>
            <a:r>
              <a:rPr lang="en-US" dirty="0" err="1">
                <a:latin typeface="Times New Roman" panose="02020603050405020304" pitchFamily="18" charset="0"/>
                <a:cs typeface="Times New Roman" panose="02020603050405020304" pitchFamily="18" charset="0"/>
              </a:rPr>
              <a:t>korraldusel</a:t>
            </a:r>
            <a:r>
              <a:rPr lang="en-US" dirty="0">
                <a:latin typeface="Times New Roman" panose="02020603050405020304" pitchFamily="18" charset="0"/>
                <a:cs typeface="Times New Roman" panose="02020603050405020304" pitchFamily="18" charset="0"/>
              </a:rPr>
              <a:t>. 1860. </a:t>
            </a:r>
            <a:r>
              <a:rPr lang="en-US" dirty="0" err="1">
                <a:latin typeface="Times New Roman" panose="02020603050405020304" pitchFamily="18" charset="0"/>
                <a:cs typeface="Times New Roman" panose="02020603050405020304" pitchFamily="18" charset="0"/>
              </a:rPr>
              <a:t>aastatel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külastas</a:t>
            </a:r>
            <a:r>
              <a:rPr lang="en-US" dirty="0">
                <a:latin typeface="Times New Roman" panose="02020603050405020304" pitchFamily="18" charset="0"/>
                <a:cs typeface="Times New Roman" panose="02020603050405020304" pitchFamily="18" charset="0"/>
              </a:rPr>
              <a:t> ta </a:t>
            </a:r>
            <a:r>
              <a:rPr lang="et-EE" dirty="0" smtClean="0">
                <a:latin typeface="Times New Roman" panose="02020603050405020304" pitchFamily="18" charset="0"/>
                <a:cs typeface="Times New Roman" panose="02020603050405020304" pitchFamily="18" charset="0"/>
              </a:rPr>
              <a:t>Lõuna- Karpaatide </a:t>
            </a:r>
            <a:r>
              <a:rPr lang="en-US" dirty="0" err="1" smtClean="0">
                <a:latin typeface="Times New Roman" panose="02020603050405020304" pitchFamily="18" charset="0"/>
                <a:cs typeface="Times New Roman" panose="02020603050405020304" pitchFamily="18" charset="0"/>
              </a:rPr>
              <a:t>Bucegi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mägesid</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Kohalik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kaunitar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avaldas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talle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suurt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muljet</a:t>
            </a:r>
            <a:r>
              <a:rPr lang="en-US" dirty="0">
                <a:latin typeface="Times New Roman" panose="02020603050405020304" pitchFamily="18" charset="0"/>
                <a:cs typeface="Times New Roman" panose="02020603050405020304" pitchFamily="18" charset="0"/>
              </a:rPr>
              <a:t>, et </a:t>
            </a:r>
            <a:r>
              <a:rPr lang="en-US" dirty="0" err="1">
                <a:latin typeface="Times New Roman" panose="02020603050405020304" pitchFamily="18" charset="0"/>
                <a:cs typeface="Times New Roman" panose="02020603050405020304" pitchFamily="18" charset="0"/>
              </a:rPr>
              <a:t>otsustas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elama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asuda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Ehitust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alustati</a:t>
            </a:r>
            <a:r>
              <a:rPr lang="en-US" dirty="0">
                <a:latin typeface="Times New Roman" panose="02020603050405020304" pitchFamily="18" charset="0"/>
                <a:cs typeface="Times New Roman" panose="02020603050405020304" pitchFamily="18" charset="0"/>
              </a:rPr>
              <a:t> 1873. </a:t>
            </a:r>
            <a:r>
              <a:rPr lang="en-US" dirty="0" err="1">
                <a:latin typeface="Times New Roman" panose="02020603050405020304" pitchFamily="18" charset="0"/>
                <a:cs typeface="Times New Roman" panose="02020603050405020304" pitchFamily="18" charset="0"/>
              </a:rPr>
              <a:t>aastal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ja</a:t>
            </a:r>
            <a:r>
              <a:rPr lang="en-US" dirty="0">
                <a:latin typeface="Times New Roman" panose="02020603050405020304" pitchFamily="18" charset="0"/>
                <a:cs typeface="Times New Roman" panose="02020603050405020304" pitchFamily="18" charset="0"/>
              </a:rPr>
              <a:t> see </a:t>
            </a:r>
            <a:r>
              <a:rPr lang="en-US" dirty="0" err="1">
                <a:latin typeface="Times New Roman" panose="02020603050405020304" pitchFamily="18" charset="0"/>
                <a:cs typeface="Times New Roman" panose="02020603050405020304" pitchFamily="18" charset="0"/>
              </a:rPr>
              <a:t>kestis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mitu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aastakümmet</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On </a:t>
            </a:r>
            <a:r>
              <a:rPr lang="en-US" dirty="0" err="1">
                <a:latin typeface="Times New Roman" panose="02020603050405020304" pitchFamily="18" charset="0"/>
                <a:cs typeface="Times New Roman" panose="02020603050405020304" pitchFamily="18" charset="0"/>
              </a:rPr>
              <a:t>tähelepanuväärne</a:t>
            </a:r>
            <a:r>
              <a:rPr lang="en-US" dirty="0">
                <a:latin typeface="Times New Roman" panose="02020603050405020304" pitchFamily="18" charset="0"/>
                <a:cs typeface="Times New Roman" panose="02020603050405020304" pitchFamily="18" charset="0"/>
              </a:rPr>
              <a:t>, et </a:t>
            </a:r>
            <a:r>
              <a:rPr lang="en-US" dirty="0" err="1">
                <a:latin typeface="Times New Roman" panose="02020603050405020304" pitchFamily="18" charset="0"/>
                <a:cs typeface="Times New Roman" panose="02020603050405020304" pitchFamily="18" charset="0"/>
              </a:rPr>
              <a:t>Peles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esimene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kindlus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sai</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elektri</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Pealegi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paigaldati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isegi</a:t>
            </a:r>
            <a:r>
              <a:rPr lang="en-US" dirty="0">
                <a:latin typeface="Times New Roman" panose="02020603050405020304" pitchFamily="18" charset="0"/>
                <a:cs typeface="Times New Roman" panose="02020603050405020304" pitchFamily="18" charset="0"/>
              </a:rPr>
              <a:t> lift.</a:t>
            </a:r>
          </a:p>
          <a:p>
            <a:r>
              <a:rPr lang="en-US" dirty="0" err="1">
                <a:latin typeface="Times New Roman" panose="02020603050405020304" pitchFamily="18" charset="0"/>
                <a:cs typeface="Times New Roman" panose="02020603050405020304" pitchFamily="18" charset="0"/>
              </a:rPr>
              <a:t>Lossi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arhitektuuris</a:t>
            </a:r>
            <a:r>
              <a:rPr lang="en-US" dirty="0">
                <a:latin typeface="Times New Roman" panose="02020603050405020304" pitchFamily="18" charset="0"/>
                <a:cs typeface="Times New Roman" panose="02020603050405020304" pitchFamily="18" charset="0"/>
              </a:rPr>
              <a:t> on </a:t>
            </a:r>
            <a:r>
              <a:rPr lang="en-US" dirty="0" err="1">
                <a:latin typeface="Times New Roman" panose="02020603050405020304" pitchFamily="18" charset="0"/>
                <a:cs typeface="Times New Roman" panose="02020603050405020304" pitchFamily="18" charset="0"/>
              </a:rPr>
              <a:t>saksa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uusrenessansi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baroki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rokokoo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mauride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motiive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Rumeenia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kuningate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suveresidentsit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peetakse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üheks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kaunimaks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lossiks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Euroopas</a:t>
            </a:r>
            <a:r>
              <a:rPr lang="en-US" dirty="0">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3599564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t-EE" dirty="0" smtClean="0"/>
              <a:t>                   </a:t>
            </a:r>
            <a:r>
              <a:rPr lang="et-EE" dirty="0" smtClean="0">
                <a:latin typeface="Times New Roman" panose="02020603050405020304" pitchFamily="18" charset="0"/>
                <a:cs typeface="Times New Roman" panose="02020603050405020304" pitchFamily="18" charset="0"/>
              </a:rPr>
              <a:t>Pelesi lossis </a:t>
            </a:r>
            <a:endParaRPr lang="et-EE"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7704" y="1340768"/>
            <a:ext cx="5832648" cy="4785395"/>
          </a:xfrm>
        </p:spPr>
      </p:pic>
    </p:spTree>
    <p:extLst>
      <p:ext uri="{BB962C8B-B14F-4D97-AF65-F5344CB8AC3E}">
        <p14:creationId xmlns:p14="http://schemas.microsoft.com/office/powerpoint/2010/main" val="1924890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t-EE" sz="2800" dirty="0" smtClean="0">
                <a:latin typeface="Times New Roman" panose="02020603050405020304" pitchFamily="18" charset="0"/>
                <a:cs typeface="Times New Roman" panose="02020603050405020304" pitchFamily="18" charset="0"/>
              </a:rPr>
              <a:t>28.07.Matk Sinaia kohal Bucegi mägedes Caraimani tippu 2384 m. </a:t>
            </a:r>
            <a:r>
              <a:rPr lang="en-US" sz="2800" dirty="0" err="1">
                <a:latin typeface="Times New Roman" panose="02020603050405020304" pitchFamily="18" charset="0"/>
                <a:cs typeface="Times New Roman" panose="02020603050405020304" pitchFamily="18" charset="0"/>
              </a:rPr>
              <a:t>Transilvaania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Alpide</a:t>
            </a:r>
            <a:r>
              <a:rPr lang="en-US" sz="2800" dirty="0">
                <a:latin typeface="Times New Roman" panose="02020603050405020304" pitchFamily="18" charset="0"/>
                <a:cs typeface="Times New Roman" panose="02020603050405020304" pitchFamily="18" charset="0"/>
              </a:rPr>
              <a:t> ja </a:t>
            </a:r>
            <a:r>
              <a:rPr lang="en-US" sz="2800" dirty="0" err="1">
                <a:latin typeface="Times New Roman" panose="02020603050405020304" pitchFamily="18" charset="0"/>
                <a:cs typeface="Times New Roman" panose="02020603050405020304" pitchFamily="18" charset="0"/>
              </a:rPr>
              <a:t>ühtlasi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Rumeenia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kõrgeim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tipp</a:t>
            </a:r>
            <a:r>
              <a:rPr lang="en-US" sz="2800" dirty="0">
                <a:latin typeface="Times New Roman" panose="02020603050405020304" pitchFamily="18" charset="0"/>
                <a:cs typeface="Times New Roman" panose="02020603050405020304" pitchFamily="18" charset="0"/>
              </a:rPr>
              <a:t> </a:t>
            </a:r>
            <a:r>
              <a:rPr lang="et-EE" sz="2800" dirty="0" smtClean="0">
                <a:latin typeface="Times New Roman" panose="02020603050405020304" pitchFamily="18" charset="0"/>
                <a:cs typeface="Times New Roman" panose="02020603050405020304" pitchFamily="18" charset="0"/>
              </a:rPr>
              <a:t>on </a:t>
            </a:r>
            <a:r>
              <a:rPr lang="en-US" sz="2800" dirty="0" err="1" smtClean="0">
                <a:latin typeface="Times New Roman" panose="02020603050405020304" pitchFamily="18" charset="0"/>
                <a:cs typeface="Times New Roman" panose="02020603050405020304" pitchFamily="18" charset="0"/>
              </a:rPr>
              <a:t>Moldovean</a:t>
            </a:r>
            <a:r>
              <a:rPr lang="et-EE" sz="2800" dirty="0" smtClean="0">
                <a:latin typeface="Times New Roman" panose="02020603050405020304" pitchFamily="18" charset="0"/>
                <a:cs typeface="Times New Roman" panose="02020603050405020304" pitchFamily="18" charset="0"/>
              </a:rPr>
              <a:t>u</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2544</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m</a:t>
            </a:r>
            <a:r>
              <a:rPr lang="et-EE" sz="2800"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merepinnast</a:t>
            </a:r>
            <a:r>
              <a:rPr lang="en-US" sz="2800" dirty="0">
                <a:latin typeface="Times New Roman" panose="02020603050405020304" pitchFamily="18" charset="0"/>
                <a:cs typeface="Times New Roman" panose="02020603050405020304" pitchFamily="18" charset="0"/>
              </a:rPr>
              <a:t>. </a:t>
            </a:r>
            <a:endParaRPr lang="et-EE" sz="2800" dirty="0">
              <a:latin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65495"/>
            <a:ext cx="8229600" cy="3995373"/>
          </a:xfrm>
        </p:spPr>
      </p:pic>
    </p:spTree>
    <p:extLst>
      <p:ext uri="{BB962C8B-B14F-4D97-AF65-F5344CB8AC3E}">
        <p14:creationId xmlns:p14="http://schemas.microsoft.com/office/powerpoint/2010/main" val="3575762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latin typeface="Times New Roman" panose="02020603050405020304" pitchFamily="18" charset="0"/>
                <a:cs typeface="Times New Roman" panose="02020603050405020304" pitchFamily="18" charset="0"/>
              </a:rPr>
              <a:t>Matk Caraimani mäele 2384 m</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1842" y="1600200"/>
            <a:ext cx="6700315" cy="4525963"/>
          </a:xfrm>
        </p:spPr>
      </p:pic>
    </p:spTree>
    <p:extLst>
      <p:ext uri="{BB962C8B-B14F-4D97-AF65-F5344CB8AC3E}">
        <p14:creationId xmlns:p14="http://schemas.microsoft.com/office/powerpoint/2010/main" val="1018021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latin typeface="Times New Roman" panose="02020603050405020304" pitchFamily="18" charset="0"/>
                <a:cs typeface="Times New Roman" panose="02020603050405020304" pitchFamily="18" charset="0"/>
              </a:rPr>
              <a:t>Rist Sinaia kohal</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484784"/>
            <a:ext cx="8229600" cy="4354268"/>
          </a:xfrm>
        </p:spPr>
      </p:pic>
    </p:spTree>
    <p:extLst>
      <p:ext uri="{BB962C8B-B14F-4D97-AF65-F5344CB8AC3E}">
        <p14:creationId xmlns:p14="http://schemas.microsoft.com/office/powerpoint/2010/main" val="276412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z="2800" dirty="0" smtClean="0">
                <a:latin typeface="Times New Roman" panose="02020603050405020304" pitchFamily="18" charset="0"/>
                <a:cs typeface="Times New Roman" panose="02020603050405020304" pitchFamily="18" charset="0"/>
              </a:rPr>
              <a:t>Tormi, äikese ja rahega mäkke</a:t>
            </a:r>
            <a:endParaRPr lang="en-US" sz="2800"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7262" y="1340769"/>
            <a:ext cx="7229475" cy="4546476"/>
          </a:xfrm>
        </p:spPr>
      </p:pic>
    </p:spTree>
    <p:extLst>
      <p:ext uri="{BB962C8B-B14F-4D97-AF65-F5344CB8AC3E}">
        <p14:creationId xmlns:p14="http://schemas.microsoft.com/office/powerpoint/2010/main" val="979738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z="2800" dirty="0" smtClean="0">
                <a:latin typeface="Times New Roman" panose="02020603050405020304" pitchFamily="18" charset="0"/>
                <a:cs typeface="Times New Roman" panose="02020603050405020304" pitchFamily="18" charset="0"/>
              </a:rPr>
              <a:t>Mäkke tõusul oli ka lund</a:t>
            </a:r>
            <a:endParaRPr lang="en-US" sz="2800"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1340768"/>
            <a:ext cx="5400600" cy="4785395"/>
          </a:xfrm>
        </p:spPr>
      </p:pic>
    </p:spTree>
    <p:extLst>
      <p:ext uri="{BB962C8B-B14F-4D97-AF65-F5344CB8AC3E}">
        <p14:creationId xmlns:p14="http://schemas.microsoft.com/office/powerpoint/2010/main" val="362077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z="2800" dirty="0" smtClean="0">
                <a:latin typeface="Times New Roman" panose="02020603050405020304" pitchFamily="18" charset="0"/>
                <a:cs typeface="Times New Roman" panose="02020603050405020304" pitchFamily="18" charset="0"/>
              </a:rPr>
              <a:t>Berca mudavulkaanid</a:t>
            </a:r>
            <a:endParaRPr lang="en-US" sz="28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412777"/>
            <a:ext cx="8229600" cy="3985690"/>
          </a:xfrm>
        </p:spPr>
      </p:pic>
    </p:spTree>
    <p:extLst>
      <p:ext uri="{BB962C8B-B14F-4D97-AF65-F5344CB8AC3E}">
        <p14:creationId xmlns:p14="http://schemas.microsoft.com/office/powerpoint/2010/main" val="2435880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latin typeface="Times New Roman" panose="02020603050405020304" pitchFamily="18" charset="0"/>
                <a:cs typeface="Times New Roman" panose="02020603050405020304" pitchFamily="18" charset="0"/>
              </a:rPr>
              <a:t>Vulkaanil</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268760"/>
            <a:ext cx="8161354" cy="5001419"/>
          </a:xfrm>
        </p:spPr>
      </p:pic>
    </p:spTree>
    <p:extLst>
      <p:ext uri="{BB962C8B-B14F-4D97-AF65-F5344CB8AC3E}">
        <p14:creationId xmlns:p14="http://schemas.microsoft.com/office/powerpoint/2010/main" val="764400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z="2400" dirty="0" smtClean="0"/>
              <a:t>Bussiga Balti riikide, Poola, Slovakkia, Ungari  kaudu 2 päevaga Rumeeniasse</a:t>
            </a:r>
            <a:endParaRPr lang="en-US" sz="24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4856" y="1600200"/>
            <a:ext cx="7814287" cy="4525963"/>
          </a:xfrm>
        </p:spPr>
      </p:pic>
    </p:spTree>
    <p:extLst>
      <p:ext uri="{BB962C8B-B14F-4D97-AF65-F5344CB8AC3E}">
        <p14:creationId xmlns:p14="http://schemas.microsoft.com/office/powerpoint/2010/main" val="1669762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66179"/>
            <a:ext cx="8229600" cy="3194005"/>
          </a:xfrm>
        </p:spPr>
      </p:pic>
      <p:sp>
        <p:nvSpPr>
          <p:cNvPr id="5" name="Title 4"/>
          <p:cNvSpPr>
            <a:spLocks noGrp="1"/>
          </p:cNvSpPr>
          <p:nvPr>
            <p:ph type="title"/>
          </p:nvPr>
        </p:nvSpPr>
        <p:spPr/>
        <p:txBody>
          <a:bodyPr>
            <a:normAutofit/>
          </a:bodyPr>
          <a:lstStyle/>
          <a:p>
            <a:r>
              <a:rPr lang="et-EE" sz="3600" dirty="0" smtClean="0"/>
              <a:t>Pealinn Bukarest (ligi 2 miljonit inimest) </a:t>
            </a:r>
            <a:endParaRPr lang="en-US" sz="3600" dirty="0"/>
          </a:p>
        </p:txBody>
      </p:sp>
    </p:spTree>
    <p:extLst>
      <p:ext uri="{BB962C8B-B14F-4D97-AF65-F5344CB8AC3E}">
        <p14:creationId xmlns:p14="http://schemas.microsoft.com/office/powerpoint/2010/main" val="2319686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t-EE" sz="2700" dirty="0" smtClean="0">
                <a:latin typeface="Times New Roman" panose="02020603050405020304" pitchFamily="18" charset="0"/>
                <a:cs typeface="Times New Roman" panose="02020603050405020304" pitchFamily="18" charset="0"/>
              </a:rPr>
              <a:t>Rahvapalee, maailma 3. valitsushoone, </a:t>
            </a:r>
            <a:r>
              <a:rPr lang="et-EE" sz="2700" dirty="0" smtClean="0">
                <a:latin typeface="Times New Roman" panose="02020603050405020304" pitchFamily="18" charset="0"/>
                <a:cs typeface="Times New Roman" panose="02020603050405020304" pitchFamily="18" charset="0"/>
              </a:rPr>
              <a:t>Kommunistist diktaator  </a:t>
            </a:r>
            <a:r>
              <a:rPr lang="et-EE" sz="2700" dirty="0" smtClean="0">
                <a:latin typeface="Times New Roman" panose="02020603050405020304" pitchFamily="18" charset="0"/>
                <a:cs typeface="Times New Roman" panose="02020603050405020304" pitchFamily="18" charset="0"/>
              </a:rPr>
              <a:t>Ceausescu </a:t>
            </a:r>
            <a:r>
              <a:rPr lang="et-EE" sz="2700" dirty="0" smtClean="0">
                <a:latin typeface="Times New Roman" panose="02020603050405020304" pitchFamily="18" charset="0"/>
                <a:cs typeface="Times New Roman" panose="02020603050405020304" pitchFamily="18" charset="0"/>
              </a:rPr>
              <a:t>alustas </a:t>
            </a:r>
            <a:r>
              <a:rPr lang="et-EE" sz="2700" dirty="0" smtClean="0">
                <a:latin typeface="Times New Roman" panose="02020603050405020304" pitchFamily="18" charset="0"/>
                <a:cs typeface="Times New Roman" panose="02020603050405020304" pitchFamily="18" charset="0"/>
              </a:rPr>
              <a:t>ehitust, kuid revolutsioon 1989 maksis talle </a:t>
            </a:r>
            <a:r>
              <a:rPr lang="et-EE" sz="2700" dirty="0" smtClean="0">
                <a:latin typeface="Times New Roman" panose="02020603050405020304" pitchFamily="18" charset="0"/>
                <a:cs typeface="Times New Roman" panose="02020603050405020304" pitchFamily="18" charset="0"/>
              </a:rPr>
              <a:t>elu. Oma rahva eest ei päästnud ka puhkemaja Jugoslaavia piiril.</a:t>
            </a:r>
            <a:endParaRPr lang="et-EE" sz="27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32950"/>
            <a:ext cx="8229600" cy="4460462"/>
          </a:xfrm>
        </p:spPr>
      </p:pic>
    </p:spTree>
    <p:extLst>
      <p:ext uri="{BB962C8B-B14F-4D97-AF65-F5344CB8AC3E}">
        <p14:creationId xmlns:p14="http://schemas.microsoft.com/office/powerpoint/2010/main" val="1393612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t-EE" dirty="0" smtClean="0"/>
              <a:t>Rahvapalees</a:t>
            </a:r>
            <a:br>
              <a:rPr lang="et-EE" dirty="0" smtClean="0"/>
            </a:br>
            <a:endParaRPr lang="et-EE"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196752"/>
            <a:ext cx="8229600" cy="4462569"/>
          </a:xfrm>
        </p:spPr>
      </p:pic>
    </p:spTree>
    <p:extLst>
      <p:ext uri="{BB962C8B-B14F-4D97-AF65-F5344CB8AC3E}">
        <p14:creationId xmlns:p14="http://schemas.microsoft.com/office/powerpoint/2010/main" val="3591944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dirty="0" smtClean="0"/>
              <a:t>Vaade Rahvapalee rõdult</a:t>
            </a:r>
            <a:endParaRPr lang="et-EE"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8680" y="1600200"/>
            <a:ext cx="3946639" cy="4525963"/>
          </a:xfrm>
        </p:spPr>
      </p:pic>
    </p:spTree>
    <p:extLst>
      <p:ext uri="{BB962C8B-B14F-4D97-AF65-F5344CB8AC3E}">
        <p14:creationId xmlns:p14="http://schemas.microsoft.com/office/powerpoint/2010/main" val="3808689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579296" cy="6813376"/>
          </a:xfrm>
        </p:spPr>
        <p:txBody>
          <a:bodyPr>
            <a:normAutofit fontScale="90000"/>
          </a:bodyPr>
          <a:lstStyle/>
          <a:p>
            <a:r>
              <a:rPr lang="en-US" sz="1400" dirty="0"/>
              <a:t/>
            </a:r>
            <a:br>
              <a:rPr lang="en-US" sz="1400" dirty="0"/>
            </a:br>
            <a:r>
              <a:rPr lang="en-US" sz="3600" dirty="0">
                <a:latin typeface="Times New Roman" panose="02020603050405020304" pitchFamily="18" charset="0"/>
                <a:cs typeface="Times New Roman" panose="02020603050405020304" pitchFamily="18" charset="0"/>
              </a:rPr>
              <a:t>1989. </a:t>
            </a:r>
            <a:r>
              <a:rPr lang="en-US" sz="3600" dirty="0" err="1">
                <a:latin typeface="Times New Roman" panose="02020603050405020304" pitchFamily="18" charset="0"/>
                <a:cs typeface="Times New Roman" panose="02020603050405020304" pitchFamily="18" charset="0"/>
              </a:rPr>
              <a:t>aasta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detsembris</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toimunud</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rahvaülestõusu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käigus</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üritas</a:t>
            </a:r>
            <a:r>
              <a:rPr lang="en-US" sz="3600" dirty="0">
                <a:latin typeface="Times New Roman" panose="02020603050405020304" pitchFamily="18" charset="0"/>
                <a:cs typeface="Times New Roman" panose="02020603050405020304" pitchFamily="18" charset="0"/>
              </a:rPr>
              <a:t> </a:t>
            </a:r>
            <a:r>
              <a:rPr lang="et-EE" sz="3600" dirty="0" smtClean="0">
                <a:latin typeface="Times New Roman" panose="02020603050405020304" pitchFamily="18" charset="0"/>
                <a:cs typeface="Times New Roman" panose="02020603050405020304" pitchFamily="18" charset="0"/>
              </a:rPr>
              <a:t>Ceausescu </a:t>
            </a:r>
            <a:r>
              <a:rPr lang="en-US" sz="3600" dirty="0" err="1" smtClean="0">
                <a:latin typeface="Times New Roman" panose="02020603050405020304" pitchFamily="18" charset="0"/>
                <a:cs typeface="Times New Roman" panose="02020603050405020304" pitchFamily="18" charset="0"/>
              </a:rPr>
              <a:t>koos</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abikaasaga</a:t>
            </a:r>
            <a:r>
              <a:rPr lang="en-US" sz="3600" dirty="0">
                <a:latin typeface="Times New Roman" panose="02020603050405020304" pitchFamily="18" charset="0"/>
                <a:cs typeface="Times New Roman" panose="02020603050405020304" pitchFamily="18" charset="0"/>
              </a:rPr>
              <a:t> </a:t>
            </a:r>
            <a:r>
              <a:rPr lang="et-EE" sz="3600" dirty="0" smtClean="0">
                <a:latin typeface="Times New Roman" panose="02020603050405020304" pitchFamily="18" charset="0"/>
                <a:cs typeface="Times New Roman" panose="02020603050405020304" pitchFamily="18" charset="0"/>
              </a:rPr>
              <a:t>pooleli oleva palee katuselt kopteriga </a:t>
            </a:r>
            <a:r>
              <a:rPr lang="en-US" sz="3600" dirty="0" err="1" smtClean="0">
                <a:latin typeface="Times New Roman" panose="02020603050405020304" pitchFamily="18" charset="0"/>
                <a:cs typeface="Times New Roman" panose="02020603050405020304" pitchFamily="18" charset="0"/>
              </a:rPr>
              <a:t>põgeneda</a:t>
            </a:r>
            <a:r>
              <a:rPr lang="et-EE" sz="3600" dirty="0">
                <a:latin typeface="Times New Roman" panose="02020603050405020304" pitchFamily="18" charset="0"/>
                <a:cs typeface="Times New Roman" panose="02020603050405020304" pitchFamily="18" charset="0"/>
              </a:rPr>
              <a:t>.</a:t>
            </a:r>
            <a:r>
              <a:rPr lang="en-US" sz="3600" dirty="0" smtClean="0">
                <a:latin typeface="Times New Roman" panose="02020603050405020304" pitchFamily="18" charset="0"/>
                <a:cs typeface="Times New Roman" panose="02020603050405020304" pitchFamily="18" charset="0"/>
              </a:rPr>
              <a:t> </a:t>
            </a:r>
            <a:r>
              <a:rPr lang="et-EE" sz="3600" dirty="0" smtClean="0">
                <a:latin typeface="Times New Roman" panose="02020603050405020304" pitchFamily="18" charset="0"/>
                <a:cs typeface="Times New Roman" panose="02020603050405020304" pitchFamily="18" charset="0"/>
              </a:rPr>
              <a:t/>
            </a:r>
            <a:br>
              <a:rPr lang="et-EE" sz="3600" dirty="0" smtClean="0">
                <a:latin typeface="Times New Roman" panose="02020603050405020304" pitchFamily="18" charset="0"/>
                <a:cs typeface="Times New Roman" panose="02020603050405020304" pitchFamily="18" charset="0"/>
              </a:rPr>
            </a:br>
            <a:r>
              <a:rPr lang="et-EE" sz="3600" dirty="0" smtClean="0">
                <a:latin typeface="Times New Roman" panose="02020603050405020304" pitchFamily="18" charset="0"/>
                <a:cs typeface="Times New Roman" panose="02020603050405020304" pitchFamily="18" charset="0"/>
              </a:rPr>
              <a:t>K</a:t>
            </a:r>
            <a:r>
              <a:rPr lang="en-US" sz="3600" dirty="0" err="1" smtClean="0">
                <a:latin typeface="Times New Roman" panose="02020603050405020304" pitchFamily="18" charset="0"/>
                <a:cs typeface="Times New Roman" panose="02020603050405020304" pitchFamily="18" charset="0"/>
              </a:rPr>
              <a:t>uid</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võeti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kinni</a:t>
            </a:r>
            <a:r>
              <a:rPr lang="en-US" sz="3600" dirty="0">
                <a:latin typeface="Times New Roman" panose="02020603050405020304" pitchFamily="18" charset="0"/>
                <a:cs typeface="Times New Roman" panose="02020603050405020304" pitchFamily="18" charset="0"/>
              </a:rPr>
              <a:t> </a:t>
            </a:r>
            <a:r>
              <a:rPr lang="et-EE" sz="3600" smtClean="0">
                <a:latin typeface="Times New Roman" panose="02020603050405020304" pitchFamily="18" charset="0"/>
                <a:cs typeface="Times New Roman" panose="02020603050405020304" pitchFamily="18" charset="0"/>
              </a:rPr>
              <a:t>oma rahva poolt</a:t>
            </a:r>
            <a:r>
              <a:rPr lang="en-US" sz="3600" smtClean="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ja anti </a:t>
            </a:r>
            <a:r>
              <a:rPr lang="en-US" sz="3600" dirty="0" err="1">
                <a:latin typeface="Times New Roman" panose="02020603050405020304" pitchFamily="18" charset="0"/>
                <a:cs typeface="Times New Roman" panose="02020603050405020304" pitchFamily="18" charset="0"/>
              </a:rPr>
              <a:t>üle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sõjaväele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Kiiresti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kokku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pandud</a:t>
            </a:r>
            <a:r>
              <a:rPr lang="en-US" sz="3600" dirty="0">
                <a:latin typeface="Times New Roman" panose="02020603050405020304" pitchFamily="18" charset="0"/>
                <a:cs typeface="Times New Roman" panose="02020603050405020304" pitchFamily="18" charset="0"/>
              </a:rPr>
              <a:t> tribunal </a:t>
            </a:r>
            <a:r>
              <a:rPr lang="en-US" sz="3600" dirty="0" err="1">
                <a:latin typeface="Times New Roman" panose="02020603050405020304" pitchFamily="18" charset="0"/>
                <a:cs typeface="Times New Roman" panose="02020603050405020304" pitchFamily="18" charset="0"/>
              </a:rPr>
              <a:t>mõistis</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kiirmenetlusega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Ceaușescu</a:t>
            </a:r>
            <a:r>
              <a:rPr lang="en-US" sz="3600" dirty="0">
                <a:latin typeface="Times New Roman" panose="02020603050405020304" pitchFamily="18" charset="0"/>
                <a:cs typeface="Times New Roman" panose="02020603050405020304" pitchFamily="18" charset="0"/>
              </a:rPr>
              <a:t> ja </a:t>
            </a:r>
            <a:r>
              <a:rPr lang="en-US" sz="3600" dirty="0" err="1">
                <a:latin typeface="Times New Roman" panose="02020603050405020304" pitchFamily="18" charset="0"/>
                <a:cs typeface="Times New Roman" panose="02020603050405020304" pitchFamily="18" charset="0"/>
              </a:rPr>
              <a:t>tema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abikaasa</a:t>
            </a:r>
            <a:r>
              <a:rPr lang="en-US" sz="3600" dirty="0">
                <a:latin typeface="Times New Roman" panose="02020603050405020304" pitchFamily="18" charset="0"/>
                <a:cs typeface="Times New Roman" panose="02020603050405020304" pitchFamily="18" charset="0"/>
              </a:rPr>
              <a:t> </a:t>
            </a:r>
            <a:r>
              <a:rPr lang="et-EE" sz="3600" dirty="0" smtClean="0">
                <a:latin typeface="Times New Roman" panose="02020603050405020304" pitchFamily="18" charset="0"/>
                <a:cs typeface="Times New Roman" panose="02020603050405020304" pitchFamily="18" charset="0"/>
              </a:rPr>
              <a:t>Elena</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Ceaușescu</a:t>
            </a:r>
            <a:r>
              <a:rPr lang="en-US" sz="3600" dirty="0">
                <a:latin typeface="Times New Roman" panose="02020603050405020304" pitchFamily="18" charset="0"/>
                <a:cs typeface="Times New Roman" panose="02020603050405020304" pitchFamily="18" charset="0"/>
              </a:rPr>
              <a:t> 25. </a:t>
            </a:r>
            <a:r>
              <a:rPr lang="en-US" sz="3600" dirty="0" err="1" smtClean="0">
                <a:latin typeface="Times New Roman" panose="02020603050405020304" pitchFamily="18" charset="0"/>
                <a:cs typeface="Times New Roman" panose="02020603050405020304" pitchFamily="18" charset="0"/>
              </a:rPr>
              <a:t>detsembril</a:t>
            </a:r>
            <a:r>
              <a:rPr lang="et-EE" sz="3600" dirty="0" smtClean="0">
                <a:latin typeface="Times New Roman" panose="02020603050405020304" pitchFamily="18" charset="0"/>
                <a:cs typeface="Times New Roman" panose="02020603050405020304" pitchFamily="18" charset="0"/>
              </a:rPr>
              <a:t> 1989 </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süüdi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muu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hulgas</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genotsiidis</a:t>
            </a:r>
            <a:r>
              <a:rPr lang="en-US" sz="3600" dirty="0">
                <a:latin typeface="Times New Roman" panose="02020603050405020304" pitchFamily="18" charset="0"/>
                <a:cs typeface="Times New Roman" panose="02020603050405020304" pitchFamily="18" charset="0"/>
              </a:rPr>
              <a:t> ja </a:t>
            </a:r>
            <a:r>
              <a:rPr lang="en-US" sz="3600" dirty="0" err="1">
                <a:latin typeface="Times New Roman" panose="02020603050405020304" pitchFamily="18" charset="0"/>
                <a:cs typeface="Times New Roman" panose="02020603050405020304" pitchFamily="18" charset="0"/>
              </a:rPr>
              <a:t>riigi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vara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riisumises</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ning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määras</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karistuseks</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surmanuhtluse</a:t>
            </a:r>
            <a:r>
              <a:rPr lang="en-US" sz="3600" dirty="0">
                <a:latin typeface="Times New Roman" panose="02020603050405020304" pitchFamily="18" charset="0"/>
                <a:cs typeface="Times New Roman" panose="02020603050405020304" pitchFamily="18" charset="0"/>
              </a:rPr>
              <a:t>. See </a:t>
            </a:r>
            <a:r>
              <a:rPr lang="en-US" sz="3600" dirty="0" err="1">
                <a:latin typeface="Times New Roman" panose="02020603050405020304" pitchFamily="18" charset="0"/>
                <a:cs typeface="Times New Roman" panose="02020603050405020304" pitchFamily="18" charset="0"/>
              </a:rPr>
              <a:t>viidi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täide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veel</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samal</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päeval</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Târgoviștes</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mahalaskmise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teel</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Nende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surnukehad</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viidi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Bukaresti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kus</a:t>
            </a:r>
            <a:r>
              <a:rPr lang="en-US" sz="3600" dirty="0">
                <a:latin typeface="Times New Roman" panose="02020603050405020304" pitchFamily="18" charset="0"/>
                <a:cs typeface="Times New Roman" panose="02020603050405020304" pitchFamily="18" charset="0"/>
              </a:rPr>
              <a:t> need </a:t>
            </a:r>
            <a:r>
              <a:rPr lang="en-US" sz="3600" dirty="0" err="1">
                <a:latin typeface="Times New Roman" panose="02020603050405020304" pitchFamily="18" charset="0"/>
                <a:cs typeface="Times New Roman" panose="02020603050405020304" pitchFamily="18" charset="0"/>
              </a:rPr>
              <a:t>salaja</a:t>
            </a:r>
            <a:r>
              <a:rPr lang="en-US" sz="3600" dirty="0">
                <a:latin typeface="Times New Roman" panose="02020603050405020304" pitchFamily="18" charset="0"/>
                <a:cs typeface="Times New Roman" panose="02020603050405020304" pitchFamily="18" charset="0"/>
              </a:rPr>
              <a:t> vale </a:t>
            </a:r>
            <a:r>
              <a:rPr lang="en-US" sz="3600" dirty="0" err="1">
                <a:latin typeface="Times New Roman" panose="02020603050405020304" pitchFamily="18" charset="0"/>
                <a:cs typeface="Times New Roman" panose="02020603050405020304" pitchFamily="18" charset="0"/>
              </a:rPr>
              <a:t>nime</a:t>
            </a:r>
            <a:r>
              <a:rPr lang="en-US" sz="3600" dirty="0">
                <a:latin typeface="Times New Roman" panose="02020603050405020304" pitchFamily="18" charset="0"/>
                <a:cs typeface="Times New Roman" panose="02020603050405020304" pitchFamily="18" charset="0"/>
              </a:rPr>
              <a:t> all </a:t>
            </a:r>
            <a:r>
              <a:rPr lang="en-US" sz="3600" dirty="0" err="1">
                <a:latin typeface="Times New Roman" panose="02020603050405020304" pitchFamily="18" charset="0"/>
                <a:cs typeface="Times New Roman" panose="02020603050405020304" pitchFamily="18" charset="0"/>
              </a:rPr>
              <a:t>eraldi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haudadesse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maeti</a:t>
            </a:r>
            <a:r>
              <a:rPr lang="en-US" sz="3600" dirty="0">
                <a:latin typeface="Times New Roman" panose="02020603050405020304" pitchFamily="18" charset="0"/>
                <a:cs typeface="Times New Roman" panose="02020603050405020304" pitchFamily="18" charset="0"/>
              </a:rPr>
              <a:t>.</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9372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dirty="0" smtClean="0"/>
              <a:t>Musta mere rannas</a:t>
            </a:r>
            <a:endParaRPr lang="et-EE"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8162" y="1340768"/>
            <a:ext cx="8067675" cy="4598863"/>
          </a:xfrm>
        </p:spPr>
      </p:pic>
    </p:spTree>
    <p:extLst>
      <p:ext uri="{BB962C8B-B14F-4D97-AF65-F5344CB8AC3E}">
        <p14:creationId xmlns:p14="http://schemas.microsoft.com/office/powerpoint/2010/main" val="238760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latin typeface="Times New Roman" panose="02020603050405020304" pitchFamily="18" charset="0"/>
                <a:cs typeface="Times New Roman" panose="02020603050405020304" pitchFamily="18" charset="0"/>
              </a:rPr>
              <a:t>Suplus Mustas meres</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556793"/>
            <a:ext cx="8229600" cy="4093426"/>
          </a:xfrm>
        </p:spPr>
      </p:pic>
    </p:spTree>
    <p:extLst>
      <p:ext uri="{BB962C8B-B14F-4D97-AF65-F5344CB8AC3E}">
        <p14:creationId xmlns:p14="http://schemas.microsoft.com/office/powerpoint/2010/main" val="3755348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Veinimõisa peremehed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37747"/>
            <a:ext cx="8229600" cy="4450869"/>
          </a:xfrm>
        </p:spPr>
      </p:pic>
    </p:spTree>
    <p:extLst>
      <p:ext uri="{BB962C8B-B14F-4D97-AF65-F5344CB8AC3E}">
        <p14:creationId xmlns:p14="http://schemas.microsoft.com/office/powerpoint/2010/main" val="2419464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latin typeface="Times New Roman" panose="02020603050405020304" pitchFamily="18" charset="0"/>
                <a:cs typeface="Times New Roman" panose="02020603050405020304" pitchFamily="18" charset="0"/>
              </a:rPr>
              <a:t>Kallid veinid bussi</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8500" y="1600200"/>
            <a:ext cx="6247000" cy="4525963"/>
          </a:xfrm>
        </p:spPr>
      </p:pic>
    </p:spTree>
    <p:extLst>
      <p:ext uri="{BB962C8B-B14F-4D97-AF65-F5344CB8AC3E}">
        <p14:creationId xmlns:p14="http://schemas.microsoft.com/office/powerpoint/2010/main" val="966466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Kaater suurjõe Doonau deltas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8146" y="1340768"/>
            <a:ext cx="7287707" cy="4785395"/>
          </a:xfrm>
        </p:spPr>
      </p:pic>
    </p:spTree>
    <p:extLst>
      <p:ext uri="{BB962C8B-B14F-4D97-AF65-F5344CB8AC3E}">
        <p14:creationId xmlns:p14="http://schemas.microsoft.com/office/powerpoint/2010/main" val="4230125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1426170"/>
          </a:xfrm>
        </p:spPr>
        <p:txBody>
          <a:bodyPr>
            <a:normAutofit fontScale="90000"/>
          </a:bodyPr>
          <a:lstStyle/>
          <a:p>
            <a:pPr algn="l"/>
            <a:r>
              <a:rPr lang="et-EE" dirty="0" smtClean="0"/>
              <a:t>   </a:t>
            </a:r>
            <a:r>
              <a:rPr lang="et-EE" sz="3600" dirty="0" smtClean="0"/>
              <a:t>Nii me sõitsime tehes mobiilis Covid-19 süütuse deklaratsioone, kontrolliti ainult Ungari piiril Shengeni alast väljumisel</a:t>
            </a:r>
            <a:endParaRPr lang="et-EE"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5337" y="1762919"/>
            <a:ext cx="7553325" cy="4200525"/>
          </a:xfrm>
        </p:spPr>
      </p:pic>
    </p:spTree>
    <p:extLst>
      <p:ext uri="{BB962C8B-B14F-4D97-AF65-F5344CB8AC3E}">
        <p14:creationId xmlns:p14="http://schemas.microsoft.com/office/powerpoint/2010/main" val="22795455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dirty="0" smtClean="0"/>
              <a:t>Delta kitsas kanalis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5956" y="1600200"/>
            <a:ext cx="8192087" cy="4525963"/>
          </a:xfrm>
        </p:spPr>
      </p:pic>
    </p:spTree>
    <p:extLst>
      <p:ext uri="{BB962C8B-B14F-4D97-AF65-F5344CB8AC3E}">
        <p14:creationId xmlns:p14="http://schemas.microsoft.com/office/powerpoint/2010/main" val="292853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Meie kaatrid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28333"/>
            <a:ext cx="8229600" cy="3269697"/>
          </a:xfrm>
        </p:spPr>
      </p:pic>
    </p:spTree>
    <p:extLst>
      <p:ext uri="{BB962C8B-B14F-4D97-AF65-F5344CB8AC3E}">
        <p14:creationId xmlns:p14="http://schemas.microsoft.com/office/powerpoint/2010/main" val="24266077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z="1800" dirty="0" smtClean="0">
                <a:latin typeface="Times New Roman" panose="02020603050405020304" pitchFamily="18" charset="0"/>
                <a:cs typeface="Times New Roman" panose="02020603050405020304" pitchFamily="18" charset="0"/>
              </a:rPr>
              <a:t>Lõunasöök Doonau deltas. </a:t>
            </a:r>
            <a:r>
              <a:rPr lang="en-US" sz="1800" dirty="0" err="1"/>
              <a:t>Reisi</a:t>
            </a:r>
            <a:r>
              <a:rPr lang="en-US" sz="1800" dirty="0"/>
              <a:t> </a:t>
            </a:r>
            <a:r>
              <a:rPr lang="en-US" sz="1800" dirty="0" err="1"/>
              <a:t>kaugeimaks</a:t>
            </a:r>
            <a:r>
              <a:rPr lang="en-US" sz="1800" dirty="0"/>
              <a:t> </a:t>
            </a:r>
            <a:r>
              <a:rPr lang="en-US" sz="1800" dirty="0" err="1"/>
              <a:t>punktiks</a:t>
            </a:r>
            <a:r>
              <a:rPr lang="en-US" sz="1800" dirty="0"/>
              <a:t> on </a:t>
            </a:r>
            <a:r>
              <a:rPr lang="en-US" sz="1800" b="1" dirty="0" err="1"/>
              <a:t>Sulina</a:t>
            </a:r>
            <a:r>
              <a:rPr lang="en-US" sz="1800" b="1" dirty="0"/>
              <a:t> </a:t>
            </a:r>
            <a:r>
              <a:rPr lang="en-US" sz="1800" dirty="0" err="1"/>
              <a:t>linn</a:t>
            </a:r>
            <a:r>
              <a:rPr lang="en-US" sz="1800" dirty="0"/>
              <a:t>, </a:t>
            </a:r>
            <a:r>
              <a:rPr lang="en-US" sz="1800" dirty="0" err="1"/>
              <a:t>milles</a:t>
            </a:r>
            <a:r>
              <a:rPr lang="en-US" sz="1800" dirty="0"/>
              <a:t> on </a:t>
            </a:r>
            <a:r>
              <a:rPr lang="en-US" sz="1800" dirty="0" err="1"/>
              <a:t>ligi</a:t>
            </a:r>
            <a:r>
              <a:rPr lang="en-US" sz="1800" dirty="0"/>
              <a:t> 5000 </a:t>
            </a:r>
            <a:r>
              <a:rPr lang="en-US" sz="1800" dirty="0" err="1"/>
              <a:t>elanikku</a:t>
            </a:r>
            <a:r>
              <a:rPr lang="en-US" sz="1800" dirty="0"/>
              <a:t>, </a:t>
            </a:r>
            <a:r>
              <a:rPr lang="en-US" sz="1800" dirty="0" err="1"/>
              <a:t>kuid</a:t>
            </a:r>
            <a:r>
              <a:rPr lang="en-US" sz="1800" dirty="0"/>
              <a:t> </a:t>
            </a:r>
            <a:r>
              <a:rPr lang="en-US" sz="1800" dirty="0" err="1"/>
              <a:t>kuhu</a:t>
            </a:r>
            <a:r>
              <a:rPr lang="en-US" sz="1800" dirty="0"/>
              <a:t> </a:t>
            </a:r>
            <a:r>
              <a:rPr lang="en-US" sz="1800" dirty="0" err="1"/>
              <a:t>ei</a:t>
            </a:r>
            <a:r>
              <a:rPr lang="en-US" sz="1800" dirty="0"/>
              <a:t> vii </a:t>
            </a:r>
            <a:r>
              <a:rPr lang="en-US" sz="1800" dirty="0" err="1"/>
              <a:t>ühtegi</a:t>
            </a:r>
            <a:r>
              <a:rPr lang="en-US" sz="1800" dirty="0"/>
              <a:t> </a:t>
            </a:r>
            <a:r>
              <a:rPr lang="en-US" sz="1800" dirty="0" err="1"/>
              <a:t>maanteed</a:t>
            </a:r>
            <a:r>
              <a:rPr lang="en-US" sz="1800" dirty="0"/>
              <a:t>!</a:t>
            </a:r>
            <a:endParaRPr lang="en-US" sz="18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7679" y="1600200"/>
            <a:ext cx="5788641" cy="4525963"/>
          </a:xfrm>
        </p:spPr>
      </p:pic>
    </p:spTree>
    <p:extLst>
      <p:ext uri="{BB962C8B-B14F-4D97-AF65-F5344CB8AC3E}">
        <p14:creationId xmlns:p14="http://schemas.microsoft.com/office/powerpoint/2010/main" val="5980109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t-EE" sz="2000" dirty="0" smtClean="0">
                <a:solidFill>
                  <a:schemeClr val="tx2"/>
                </a:solidFill>
                <a:latin typeface="Times New Roman" panose="02020603050405020304" pitchFamily="18" charset="0"/>
                <a:cs typeface="Times New Roman" panose="02020603050405020304" pitchFamily="18" charset="0"/>
              </a:rPr>
              <a:t>Iasi linn (290 tuhat elanikku)  a</a:t>
            </a:r>
            <a:r>
              <a:rPr lang="en-US" sz="2000" dirty="0" smtClean="0">
                <a:solidFill>
                  <a:schemeClr val="tx2"/>
                </a:solidFill>
                <a:latin typeface="Times New Roman" panose="02020603050405020304" pitchFamily="18" charset="0"/>
                <a:cs typeface="Times New Roman" panose="02020603050405020304" pitchFamily="18" charset="0"/>
              </a:rPr>
              <a:t>sub</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Pruti</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jõe</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ääres</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umbes</a:t>
            </a:r>
            <a:r>
              <a:rPr lang="en-US" sz="2000" dirty="0">
                <a:solidFill>
                  <a:schemeClr val="tx2"/>
                </a:solidFill>
                <a:latin typeface="Times New Roman" panose="02020603050405020304" pitchFamily="18" charset="0"/>
                <a:cs typeface="Times New Roman" panose="02020603050405020304" pitchFamily="18" charset="0"/>
              </a:rPr>
              <a:t> 500 km </a:t>
            </a:r>
            <a:r>
              <a:rPr lang="en-US" sz="2000" dirty="0" err="1">
                <a:solidFill>
                  <a:schemeClr val="tx2"/>
                </a:solidFill>
                <a:latin typeface="Times New Roman" panose="02020603050405020304" pitchFamily="18" charset="0"/>
                <a:cs typeface="Times New Roman" panose="02020603050405020304" pitchFamily="18" charset="0"/>
              </a:rPr>
              <a:t>Bukarestist</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põhjas</a:t>
            </a:r>
            <a:r>
              <a:rPr lang="en-US" sz="2000" dirty="0">
                <a:solidFill>
                  <a:schemeClr val="tx2"/>
                </a:solidFill>
                <a:latin typeface="Times New Roman" panose="02020603050405020304" pitchFamily="18" charset="0"/>
                <a:cs typeface="Times New Roman" panose="02020603050405020304" pitchFamily="18" charset="0"/>
              </a:rPr>
              <a:t>.</a:t>
            </a:r>
            <a:br>
              <a:rPr lang="en-US" sz="2000" dirty="0">
                <a:solidFill>
                  <a:schemeClr val="tx2"/>
                </a:solidFill>
                <a:latin typeface="Times New Roman" panose="02020603050405020304" pitchFamily="18" charset="0"/>
                <a:cs typeface="Times New Roman" panose="02020603050405020304" pitchFamily="18" charset="0"/>
              </a:rPr>
            </a:br>
            <a:r>
              <a:rPr lang="en-US" sz="2000" dirty="0" err="1">
                <a:solidFill>
                  <a:schemeClr val="tx2"/>
                </a:solidFill>
                <a:latin typeface="Times New Roman" panose="02020603050405020304" pitchFamily="18" charset="0"/>
                <a:cs typeface="Times New Roman" panose="02020603050405020304" pitchFamily="18" charset="0"/>
              </a:rPr>
              <a:t>Linna</a:t>
            </a:r>
            <a:r>
              <a:rPr lang="en-US" sz="2000" dirty="0">
                <a:solidFill>
                  <a:schemeClr val="tx2"/>
                </a:solidFill>
                <a:latin typeface="Times New Roman" panose="02020603050405020304" pitchFamily="18" charset="0"/>
                <a:cs typeface="Times New Roman" panose="02020603050405020304" pitchFamily="18" charset="0"/>
              </a:rPr>
              <a:t> on </a:t>
            </a:r>
            <a:r>
              <a:rPr lang="en-US" sz="2000" dirty="0" err="1">
                <a:solidFill>
                  <a:schemeClr val="tx2"/>
                </a:solidFill>
                <a:latin typeface="Times New Roman" panose="02020603050405020304" pitchFamily="18" charset="0"/>
                <a:cs typeface="Times New Roman" panose="02020603050405020304" pitchFamily="18" charset="0"/>
              </a:rPr>
              <a:t>esmakordselt</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mainitud</a:t>
            </a:r>
            <a:r>
              <a:rPr lang="en-US" sz="2000" dirty="0">
                <a:solidFill>
                  <a:schemeClr val="tx2"/>
                </a:solidFill>
                <a:latin typeface="Times New Roman" panose="02020603050405020304" pitchFamily="18" charset="0"/>
                <a:cs typeface="Times New Roman" panose="02020603050405020304" pitchFamily="18" charset="0"/>
              </a:rPr>
              <a:t> 1408. </a:t>
            </a:r>
            <a:r>
              <a:rPr lang="en-US" sz="2000" dirty="0" err="1">
                <a:solidFill>
                  <a:schemeClr val="tx2"/>
                </a:solidFill>
                <a:latin typeface="Times New Roman" panose="02020603050405020304" pitchFamily="18" charset="0"/>
                <a:cs typeface="Times New Roman" panose="02020603050405020304" pitchFamily="18" charset="0"/>
              </a:rPr>
              <a:t>aastal</a:t>
            </a:r>
            <a:r>
              <a:rPr lang="en-US" sz="2000" dirty="0">
                <a:solidFill>
                  <a:schemeClr val="tx2"/>
                </a:solidFill>
                <a:latin typeface="Times New Roman" panose="02020603050405020304" pitchFamily="18" charset="0"/>
                <a:cs typeface="Times New Roman" panose="02020603050405020304" pitchFamily="18" charset="0"/>
              </a:rPr>
              <a:t>. </a:t>
            </a:r>
            <a:r>
              <a:rPr lang="et-EE" sz="2000" dirty="0" smtClean="0">
                <a:solidFill>
                  <a:schemeClr val="tx2"/>
                </a:solidFill>
                <a:latin typeface="Times New Roman" panose="02020603050405020304" pitchFamily="18" charset="0"/>
                <a:cs typeface="Times New Roman" panose="02020603050405020304" pitchFamily="18" charset="0"/>
              </a:rPr>
              <a:t/>
            </a:r>
            <a:br>
              <a:rPr lang="et-EE" sz="2000" dirty="0" smtClean="0">
                <a:solidFill>
                  <a:schemeClr val="tx2"/>
                </a:solidFill>
                <a:latin typeface="Times New Roman" panose="02020603050405020304" pitchFamily="18" charset="0"/>
                <a:cs typeface="Times New Roman" panose="02020603050405020304" pitchFamily="18" charset="0"/>
              </a:rPr>
            </a:br>
            <a:r>
              <a:rPr lang="en-US" sz="2000" dirty="0" smtClean="0">
                <a:solidFill>
                  <a:schemeClr val="tx2"/>
                </a:solidFill>
                <a:latin typeface="Times New Roman" panose="02020603050405020304" pitchFamily="18" charset="0"/>
                <a:cs typeface="Times New Roman" panose="02020603050405020304" pitchFamily="18" charset="0"/>
              </a:rPr>
              <a:t>1860</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aastal</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asutati</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Iașis</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esimene</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ülikool</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Rumeenias</a:t>
            </a:r>
            <a:r>
              <a:rPr lang="en-US" sz="2000" dirty="0"/>
              <a:t>.</a:t>
            </a:r>
            <a:br>
              <a:rPr lang="en-US" sz="2000" dirty="0"/>
            </a:br>
            <a:endParaRPr lang="en-US" sz="20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556792"/>
            <a:ext cx="8229600" cy="4227923"/>
          </a:xfrm>
        </p:spPr>
      </p:pic>
    </p:spTree>
    <p:extLst>
      <p:ext uri="{BB962C8B-B14F-4D97-AF65-F5344CB8AC3E}">
        <p14:creationId xmlns:p14="http://schemas.microsoft.com/office/powerpoint/2010/main" val="33056848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latin typeface="Times New Roman" panose="02020603050405020304" pitchFamily="18" charset="0"/>
                <a:cs typeface="Times New Roman" panose="02020603050405020304" pitchFamily="18" charset="0"/>
              </a:rPr>
              <a:t>Iasi linnas</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484785"/>
            <a:ext cx="8229600" cy="4372976"/>
          </a:xfrm>
        </p:spPr>
      </p:pic>
    </p:spTree>
    <p:extLst>
      <p:ext uri="{BB962C8B-B14F-4D97-AF65-F5344CB8AC3E}">
        <p14:creationId xmlns:p14="http://schemas.microsoft.com/office/powerpoint/2010/main" val="4870149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91264" cy="1412776"/>
          </a:xfrm>
        </p:spPr>
        <p:txBody>
          <a:bodyPr>
            <a:normAutofit fontScale="90000"/>
          </a:bodyPr>
          <a:lstStyle/>
          <a:p>
            <a:pPr fontAlgn="base"/>
            <a:r>
              <a:rPr lang="et-EE" sz="1800" b="1" dirty="0" smtClean="0">
                <a:latin typeface="Times New Roman" panose="02020603050405020304" pitchFamily="18" charset="0"/>
                <a:cs typeface="Times New Roman" panose="02020603050405020304" pitchFamily="18" charset="0"/>
              </a:rPr>
              <a:t/>
            </a:r>
            <a:br>
              <a:rPr lang="et-EE" sz="1800" b="1" dirty="0" smtClean="0">
                <a:latin typeface="Times New Roman" panose="02020603050405020304" pitchFamily="18" charset="0"/>
                <a:cs typeface="Times New Roman" panose="02020603050405020304" pitchFamily="18" charset="0"/>
              </a:rPr>
            </a:br>
            <a:r>
              <a:rPr lang="et-EE" sz="1800" b="1" dirty="0" smtClean="0">
                <a:latin typeface="Times New Roman" panose="02020603050405020304" pitchFamily="18" charset="0"/>
                <a:cs typeface="Times New Roman" panose="02020603050405020304" pitchFamily="18" charset="0"/>
              </a:rPr>
              <a:t/>
            </a:r>
            <a:br>
              <a:rPr lang="et-EE" sz="1800" b="1" dirty="0" smtClean="0">
                <a:latin typeface="Times New Roman" panose="02020603050405020304" pitchFamily="18" charset="0"/>
                <a:cs typeface="Times New Roman" panose="02020603050405020304" pitchFamily="18" charset="0"/>
              </a:rPr>
            </a:br>
            <a:r>
              <a:rPr lang="en-US" sz="1600" b="1" dirty="0" smtClean="0">
                <a:latin typeface="Times New Roman" panose="02020603050405020304" pitchFamily="18" charset="0"/>
                <a:cs typeface="Times New Roman" panose="02020603050405020304" pitchFamily="18" charset="0"/>
              </a:rPr>
              <a:t>"</a:t>
            </a:r>
            <a:r>
              <a:rPr lang="en-US" sz="1600" b="1" dirty="0">
                <a:latin typeface="Times New Roman" panose="02020603050405020304" pitchFamily="18" charset="0"/>
                <a:cs typeface="Times New Roman" panose="02020603050405020304" pitchFamily="18" charset="0"/>
              </a:rPr>
              <a:t>Dracula"</a:t>
            </a:r>
            <a:r>
              <a:rPr lang="en-US" sz="1600" dirty="0">
                <a:latin typeface="Times New Roman" panose="02020603050405020304" pitchFamily="18" charset="0"/>
                <a:cs typeface="Times New Roman" panose="02020603050405020304" pitchFamily="18" charset="0"/>
              </a:rPr>
              <a:t> on </a:t>
            </a:r>
            <a:r>
              <a:rPr lang="en-US" sz="1600" dirty="0" err="1">
                <a:latin typeface="Times New Roman" panose="02020603050405020304" pitchFamily="18" charset="0"/>
                <a:cs typeface="Times New Roman" panose="02020603050405020304" pitchFamily="18" charset="0"/>
              </a:rPr>
              <a:t>iiri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kirjaniku</a:t>
            </a:r>
            <a:r>
              <a:rPr lang="en-US" sz="1600" dirty="0">
                <a:latin typeface="Times New Roman" panose="02020603050405020304" pitchFamily="18" charset="0"/>
                <a:cs typeface="Times New Roman" panose="02020603050405020304" pitchFamily="18" charset="0"/>
              </a:rPr>
              <a:t> Bram </a:t>
            </a:r>
            <a:r>
              <a:rPr lang="en-US" sz="1600" dirty="0" smtClean="0">
                <a:latin typeface="Times New Roman" panose="02020603050405020304" pitchFamily="18" charset="0"/>
                <a:cs typeface="Times New Roman" panose="02020603050405020304" pitchFamily="18" charset="0"/>
              </a:rPr>
              <a:t>Stokeri1897</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aastal</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ilmunud</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romaan</a:t>
            </a:r>
            <a:r>
              <a:rPr lang="en-US" sz="1600" dirty="0">
                <a:latin typeface="Times New Roman" panose="02020603050405020304" pitchFamily="18" charset="0"/>
                <a:cs typeface="Times New Roman" panose="02020603050405020304" pitchFamily="18" charset="0"/>
              </a:rPr>
              <a:t>.</a:t>
            </a:r>
            <a:br>
              <a:rPr lang="en-US" sz="1600" dirty="0">
                <a:latin typeface="Times New Roman" panose="02020603050405020304" pitchFamily="18" charset="0"/>
                <a:cs typeface="Times New Roman" panose="02020603050405020304" pitchFamily="18" charset="0"/>
              </a:rPr>
            </a:br>
            <a:r>
              <a:rPr lang="en-US" sz="1600" dirty="0" err="1">
                <a:latin typeface="Times New Roman" panose="02020603050405020304" pitchFamily="18" charset="0"/>
                <a:cs typeface="Times New Roman" panose="02020603050405020304" pitchFamily="18" charset="0"/>
              </a:rPr>
              <a:t>Romaani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nimitegelane</a:t>
            </a:r>
            <a:r>
              <a:rPr lang="en-US" sz="1600" dirty="0">
                <a:latin typeface="Times New Roman" panose="02020603050405020304" pitchFamily="18" charset="0"/>
                <a:cs typeface="Times New Roman" panose="02020603050405020304" pitchFamily="18" charset="0"/>
              </a:rPr>
              <a:t> on </a:t>
            </a:r>
            <a:r>
              <a:rPr lang="en-US" sz="1600" dirty="0" err="1">
                <a:latin typeface="Times New Roman" panose="02020603050405020304" pitchFamily="18" charset="0"/>
                <a:cs typeface="Times New Roman" panose="02020603050405020304" pitchFamily="18" charset="0"/>
              </a:rPr>
              <a:t>vampiir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Transilvaania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seekeli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päritolu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krahv</a:t>
            </a:r>
            <a:r>
              <a:rPr lang="en-US" sz="1600" dirty="0">
                <a:latin typeface="Times New Roman" panose="02020603050405020304" pitchFamily="18" charset="0"/>
                <a:cs typeface="Times New Roman" panose="02020603050405020304" pitchFamily="18" charset="0"/>
              </a:rPr>
              <a:t> Dracula, </a:t>
            </a:r>
            <a:r>
              <a:rPr lang="en-US" sz="1600" dirty="0" err="1">
                <a:latin typeface="Times New Roman" panose="02020603050405020304" pitchFamily="18" charset="0"/>
                <a:cs typeface="Times New Roman" panose="02020603050405020304" pitchFamily="18" charset="0"/>
              </a:rPr>
              <a:t>kes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väidab</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ennast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olevat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hunnide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valitseja</a:t>
            </a:r>
            <a:r>
              <a:rPr lang="en-US" sz="1600" dirty="0">
                <a:latin typeface="Times New Roman" panose="02020603050405020304" pitchFamily="18" charset="0"/>
                <a:cs typeface="Times New Roman" panose="02020603050405020304" pitchFamily="18" charset="0"/>
              </a:rPr>
              <a:t> Attila </a:t>
            </a:r>
            <a:r>
              <a:rPr lang="en-US" sz="1600" dirty="0" err="1">
                <a:latin typeface="Times New Roman" panose="02020603050405020304" pitchFamily="18" charset="0"/>
                <a:cs typeface="Times New Roman" panose="02020603050405020304" pitchFamily="18" charset="0"/>
              </a:rPr>
              <a:t>järeltulija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Tegelaskuju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eeskujuks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oli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Valahhia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ajalooline</a:t>
            </a:r>
            <a:r>
              <a:rPr lang="en-US" sz="1600" dirty="0">
                <a:latin typeface="Times New Roman" panose="02020603050405020304" pitchFamily="18" charset="0"/>
                <a:cs typeface="Times New Roman" panose="02020603050405020304" pitchFamily="18" charset="0"/>
              </a:rPr>
              <a:t> </a:t>
            </a:r>
            <a:r>
              <a:rPr lang="et-EE" sz="1600" dirty="0" smtClean="0">
                <a:latin typeface="Times New Roman" panose="02020603050405020304" pitchFamily="18" charset="0"/>
                <a:cs typeface="Times New Roman" panose="02020603050405020304" pitchFamily="18" charset="0"/>
              </a:rPr>
              <a:t/>
            </a:r>
            <a:br>
              <a:rPr lang="et-EE" sz="1600" dirty="0" smtClean="0">
                <a:latin typeface="Times New Roman" panose="02020603050405020304" pitchFamily="18" charset="0"/>
                <a:cs typeface="Times New Roman" panose="02020603050405020304" pitchFamily="18" charset="0"/>
              </a:rPr>
            </a:br>
            <a:r>
              <a:rPr lang="en-US" sz="1600" dirty="0" err="1" smtClean="0">
                <a:latin typeface="Times New Roman" panose="02020603050405020304" pitchFamily="18" charset="0"/>
                <a:cs typeface="Times New Roman" panose="02020603050405020304" pitchFamily="18" charset="0"/>
              </a:rPr>
              <a:t>vürst</a:t>
            </a:r>
            <a:r>
              <a:rPr lang="en-US" sz="1600" dirty="0">
                <a:latin typeface="Times New Roman" panose="02020603050405020304" pitchFamily="18" charset="0"/>
                <a:cs typeface="Times New Roman" panose="02020603050405020304" pitchFamily="18" charset="0"/>
              </a:rPr>
              <a:t> Vlad </a:t>
            </a:r>
            <a:r>
              <a:rPr lang="en-US" sz="1600" dirty="0" smtClean="0">
                <a:latin typeface="Times New Roman" panose="02020603050405020304" pitchFamily="18" charset="0"/>
                <a:cs typeface="Times New Roman" panose="02020603050405020304" pitchFamily="18" charset="0"/>
              </a:rPr>
              <a:t>Dracula</a:t>
            </a:r>
            <a:r>
              <a:rPr lang="et-EE" sz="1600" dirty="0" smtClean="0">
                <a:latin typeface="Times New Roman" panose="02020603050405020304" pitchFamily="18" charset="0"/>
                <a:cs typeface="Times New Roman" panose="02020603050405020304" pitchFamily="18" charset="0"/>
              </a:rPr>
              <a:t> (1431... 1476)</a:t>
            </a:r>
            <a:r>
              <a:rPr lang="en-US" sz="1600" dirty="0" smtClean="0">
                <a:latin typeface="Times New Roman" panose="02020603050405020304" pitchFamily="18" charset="0"/>
                <a:cs typeface="Times New Roman" panose="02020603050405020304" pitchFamily="18" charset="0"/>
              </a:rPr>
              <a:t>.</a:t>
            </a:r>
            <a:r>
              <a:rPr lang="et-EE" sz="1600" dirty="0" smtClean="0">
                <a:latin typeface="Times New Roman" panose="02020603050405020304" pitchFamily="18" charset="0"/>
                <a:cs typeface="Times New Roman" panose="02020603050405020304" pitchFamily="18" charset="0"/>
              </a:rPr>
              <a:t> Edasi </a:t>
            </a:r>
            <a:r>
              <a:rPr lang="en-US" sz="1600" dirty="0" smtClean="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läbi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Rumeenia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ja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Ungari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Õhtuks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jõuame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Slovakkiasse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Öö</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kämpingus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Košices</a:t>
            </a:r>
            <a:r>
              <a:rPr lang="en-US" sz="1600" dirty="0" smtClean="0">
                <a:latin typeface="Times New Roman" panose="02020603050405020304" pitchFamily="18" charset="0"/>
                <a:cs typeface="Times New Roman" panose="02020603050405020304" pitchFamily="18" charset="0"/>
              </a:rPr>
              <a:t>.</a:t>
            </a:r>
            <a:r>
              <a:rPr lang="et-EE" sz="1600" dirty="0" smtClean="0">
                <a:latin typeface="Times New Roman" panose="02020603050405020304" pitchFamily="18" charset="0"/>
                <a:cs typeface="Times New Roman" panose="02020603050405020304" pitchFamily="18" charset="0"/>
              </a:rPr>
              <a:t> Järgmisel päeval  </a:t>
            </a:r>
            <a:r>
              <a:rPr lang="et-EE" sz="1600" b="1" dirty="0" smtClean="0">
                <a:latin typeface="Times New Roman" panose="02020603050405020304" pitchFamily="18" charset="0"/>
                <a:cs typeface="Times New Roman" panose="02020603050405020304" pitchFamily="18" charset="0"/>
              </a:rPr>
              <a:t>s</a:t>
            </a:r>
            <a:r>
              <a:rPr lang="en-US" sz="1600" dirty="0" err="1" smtClean="0">
                <a:latin typeface="Times New Roman" panose="02020603050405020304" pitchFamily="18" charset="0"/>
                <a:cs typeface="Times New Roman" panose="02020603050405020304" pitchFamily="18" charset="0"/>
              </a:rPr>
              <a:t>õidame</a:t>
            </a:r>
            <a:r>
              <a:rPr lang="en-US" sz="1600" dirty="0" smtClean="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läbi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Slovakkia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Varssavisse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Öö</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kämpingus</a:t>
            </a:r>
            <a:r>
              <a:rPr lang="en-US" sz="1600" dirty="0" smtClean="0">
                <a:latin typeface="Times New Roman" panose="02020603050405020304" pitchFamily="18" charset="0"/>
                <a:cs typeface="Times New Roman" panose="02020603050405020304" pitchFamily="18" charset="0"/>
              </a:rPr>
              <a:t>.</a:t>
            </a:r>
            <a:r>
              <a:rPr lang="et-EE" sz="1600" dirty="0" smtClean="0">
                <a:latin typeface="Times New Roman" panose="02020603050405020304" pitchFamily="18" charset="0"/>
                <a:cs typeface="Times New Roman" panose="02020603050405020304" pitchFamily="18" charset="0"/>
              </a:rPr>
              <a:t> </a:t>
            </a:r>
            <a:br>
              <a:rPr lang="et-EE" sz="1600" dirty="0" smtClean="0">
                <a:latin typeface="Times New Roman" panose="02020603050405020304" pitchFamily="18" charset="0"/>
                <a:cs typeface="Times New Roman" panose="02020603050405020304" pitchFamily="18" charset="0"/>
              </a:rPr>
            </a:br>
            <a:r>
              <a:rPr lang="et-EE" sz="1600" dirty="0" smtClean="0">
                <a:latin typeface="Times New Roman" panose="02020603050405020304" pitchFamily="18" charset="0"/>
                <a:cs typeface="Times New Roman" panose="02020603050405020304" pitchFamily="18" charset="0"/>
              </a:rPr>
              <a:t>Kasutatud Tarmo Vähesoo, Urmas Lindmäe, Külli  ja Kristel Turja ning koostaja fotosid. Koostas Ülo Kangur.</a:t>
            </a:r>
            <a:r>
              <a:rPr lang="en-US" sz="1600" dirty="0">
                <a:latin typeface="Times New Roman" panose="02020603050405020304" pitchFamily="18" charset="0"/>
                <a:cs typeface="Times New Roman" panose="02020603050405020304" pitchFamily="18" charset="0"/>
              </a:rPr>
              <a:t/>
            </a:r>
            <a:br>
              <a:rPr lang="en-US" sz="16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1484784"/>
            <a:ext cx="6696744" cy="5184576"/>
          </a:xfrm>
        </p:spPr>
      </p:pic>
    </p:spTree>
    <p:extLst>
      <p:ext uri="{BB962C8B-B14F-4D97-AF65-F5344CB8AC3E}">
        <p14:creationId xmlns:p14="http://schemas.microsoft.com/office/powerpoint/2010/main" val="2241477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t-EE" sz="2000" dirty="0" smtClean="0"/>
              <a:t>        Nägime ka nostalgilist hobuvankrit, kas mustlased? Rumeenias elab      </a:t>
            </a:r>
            <a:r>
              <a:rPr lang="en-US" sz="2000" dirty="0" smtClean="0"/>
              <a:t>19</a:t>
            </a:r>
            <a:r>
              <a:rPr lang="en-US" sz="2000" dirty="0"/>
              <a:t> 586 539 (</a:t>
            </a:r>
            <a:r>
              <a:rPr lang="en-US" sz="2000" dirty="0" smtClean="0"/>
              <a:t>2017</a:t>
            </a:r>
            <a:r>
              <a:rPr lang="et-EE" sz="2000" dirty="0" smtClean="0"/>
              <a:t> a) in, SKT inimese kohta 10819 $ (Eestis 23313 $). Seega üle 2 korra vaesem riik.</a:t>
            </a:r>
            <a:endParaRPr lang="et-EE" sz="2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1916832"/>
            <a:ext cx="5904656" cy="3960440"/>
          </a:xfrm>
        </p:spPr>
      </p:pic>
    </p:spTree>
    <p:extLst>
      <p:ext uri="{BB962C8B-B14F-4D97-AF65-F5344CB8AC3E}">
        <p14:creationId xmlns:p14="http://schemas.microsoft.com/office/powerpoint/2010/main" val="2282104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t-EE" dirty="0" smtClean="0"/>
              <a:t>            Rumeenia kaart</a:t>
            </a:r>
            <a:endParaRPr lang="et-EE"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3544" y="1340768"/>
            <a:ext cx="7374880" cy="4785395"/>
          </a:xfrm>
        </p:spPr>
      </p:pic>
    </p:spTree>
    <p:extLst>
      <p:ext uri="{BB962C8B-B14F-4D97-AF65-F5344CB8AC3E}">
        <p14:creationId xmlns:p14="http://schemas.microsoft.com/office/powerpoint/2010/main" val="2804482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dirty="0" smtClean="0"/>
              <a:t>Cluj Napoca linn</a:t>
            </a:r>
            <a:endParaRPr lang="et-EE"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964928"/>
            <a:ext cx="8229600" cy="3796506"/>
          </a:xfrm>
        </p:spPr>
      </p:pic>
    </p:spTree>
    <p:extLst>
      <p:ext uri="{BB962C8B-B14F-4D97-AF65-F5344CB8AC3E}">
        <p14:creationId xmlns:p14="http://schemas.microsoft.com/office/powerpoint/2010/main" val="465421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t-EE" dirty="0" smtClean="0">
                <a:latin typeface="Times New Roman" panose="02020603050405020304" pitchFamily="18" charset="0"/>
                <a:cs typeface="Times New Roman" panose="02020603050405020304" pitchFamily="18" charset="0"/>
              </a:rPr>
              <a:t>Brasov (275 tuh in), vaade Tampa mäele </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06874"/>
            <a:ext cx="8229600" cy="4512614"/>
          </a:xfrm>
        </p:spPr>
      </p:pic>
    </p:spTree>
    <p:extLst>
      <p:ext uri="{BB962C8B-B14F-4D97-AF65-F5344CB8AC3E}">
        <p14:creationId xmlns:p14="http://schemas.microsoft.com/office/powerpoint/2010/main" val="966196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t-EE" dirty="0" smtClean="0">
                <a:latin typeface="Times New Roman" panose="02020603050405020304" pitchFamily="18" charset="0"/>
                <a:cs typeface="Times New Roman" panose="02020603050405020304" pitchFamily="18" charset="0"/>
              </a:rPr>
              <a:t>Vaade Tampa mäelt 960 m Brasovi linnale. 27.07.</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01102"/>
            <a:ext cx="8229600" cy="4124158"/>
          </a:xfrm>
        </p:spPr>
      </p:pic>
    </p:spTree>
    <p:extLst>
      <p:ext uri="{BB962C8B-B14F-4D97-AF65-F5344CB8AC3E}">
        <p14:creationId xmlns:p14="http://schemas.microsoft.com/office/powerpoint/2010/main" val="2834886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t-EE" dirty="0" smtClean="0"/>
              <a:t>        </a:t>
            </a:r>
            <a:r>
              <a:rPr lang="et-EE" sz="3600" dirty="0" smtClean="0"/>
              <a:t>Salina Turda soolakaevanduse paadisõit</a:t>
            </a:r>
            <a:endParaRPr lang="et-EE" sz="36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2322" y="1600200"/>
            <a:ext cx="7039356" cy="4525963"/>
          </a:xfrm>
        </p:spPr>
      </p:pic>
    </p:spTree>
    <p:extLst>
      <p:ext uri="{BB962C8B-B14F-4D97-AF65-F5344CB8AC3E}">
        <p14:creationId xmlns:p14="http://schemas.microsoft.com/office/powerpoint/2010/main" val="21206254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965</TotalTime>
  <Words>307</Words>
  <Application>Microsoft Office PowerPoint</Application>
  <PresentationFormat>On-screen Show (4:3)</PresentationFormat>
  <Paragraphs>39</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     Matkareis Rumeenias 24.07.21 - 07.08.21Turja Tour giidide Külli ja Kristeliga.                                         Pidil Doonau delta pelikanid. </vt:lpstr>
      <vt:lpstr>Bussiga Balti riikide, Poola, Slovakkia, Ungari  kaudu 2 päevaga Rumeeniasse</vt:lpstr>
      <vt:lpstr>   Nii me sõitsime tehes mobiilis Covid-19 süütuse deklaratsioone, kontrolliti ainult Ungari piiril Shengeni alast väljumisel</vt:lpstr>
      <vt:lpstr>        Nägime ka nostalgilist hobuvankrit, kas mustlased? Rumeenias elab      19 586 539 (2017 a) in, SKT inimese kohta 10819 $ (Eestis 23313 $). Seega üle 2 korra vaesem riik.</vt:lpstr>
      <vt:lpstr>            Rumeenia kaart</vt:lpstr>
      <vt:lpstr>Cluj Napoca linn</vt:lpstr>
      <vt:lpstr>Brasov (275 tuh in), vaade Tampa mäele </vt:lpstr>
      <vt:lpstr>Vaade Tampa mäelt 960 m Brasovi linnale. 27.07.</vt:lpstr>
      <vt:lpstr>        Salina Turda soolakaevanduse paadisõit</vt:lpstr>
      <vt:lpstr>Sinaia linn (14 tuh in) lähedal on Pelesi loss</vt:lpstr>
      <vt:lpstr>Lossi ajaloost</vt:lpstr>
      <vt:lpstr>                   Pelesi lossis </vt:lpstr>
      <vt:lpstr>28.07.Matk Sinaia kohal Bucegi mägedes Caraimani tippu 2384 m. Transilvaania Alpide ja ühtlasi Rumeenia kõrgeim tipp on Moldoveanu 2544 m.  merepinnast. </vt:lpstr>
      <vt:lpstr>Matk Caraimani mäele 2384 m</vt:lpstr>
      <vt:lpstr>Rist Sinaia kohal</vt:lpstr>
      <vt:lpstr>Tormi, äikese ja rahega mäkke</vt:lpstr>
      <vt:lpstr>Mäkke tõusul oli ka lund</vt:lpstr>
      <vt:lpstr>Berca mudavulkaanid</vt:lpstr>
      <vt:lpstr>Vulkaanil</vt:lpstr>
      <vt:lpstr>Pealinn Bukarest (ligi 2 miljonit inimest) </vt:lpstr>
      <vt:lpstr>Rahvapalee, maailma 3. valitsushoone, Kommunistist diktaator  Ceausescu alustas ehitust, kuid revolutsioon 1989 maksis talle elu. Oma rahva eest ei päästnud ka puhkemaja Jugoslaavia piiril.</vt:lpstr>
      <vt:lpstr>Rahvapalees </vt:lpstr>
      <vt:lpstr>Vaade Rahvapalee rõdult</vt:lpstr>
      <vt:lpstr> 1989. aasta detsembris toimunud rahvaülestõusu käigus üritas Ceausescu koos abikaasaga pooleli oleva palee katuselt kopteriga põgeneda.  Kuid võeti kinni oma rahva poolt ja anti üle sõjaväele. Kiiresti kokku pandud tribunal mõistis kiirmenetlusega Ceaușescu ja tema abikaasa Elena Ceaușescu 25. detsembril 1989  süüdi muu hulgas genotsiidis ja riigi vara riisumises ning määras karistuseks surmanuhtluse. See viidi täide veel samal päeval Târgoviștes mahalaskmise teel. Nende surnukehad viidi Bukaresti, kus need salaja vale nime all eraldi haudadesse maeti. </vt:lpstr>
      <vt:lpstr>Musta mere rannas</vt:lpstr>
      <vt:lpstr>Suplus Mustas meres</vt:lpstr>
      <vt:lpstr>Veinimõisa peremehed </vt:lpstr>
      <vt:lpstr>Kallid veinid bussi</vt:lpstr>
      <vt:lpstr>Kaater suurjõe Doonau deltas</vt:lpstr>
      <vt:lpstr>Delta kitsas kanalis</vt:lpstr>
      <vt:lpstr>Meie kaatrid</vt:lpstr>
      <vt:lpstr>Lõunasöök Doonau deltas. Reisi kaugeimaks punktiks on Sulina linn, milles on ligi 5000 elanikku, kuid kuhu ei vii ühtegi maanteed!</vt:lpstr>
      <vt:lpstr>Iasi linn (290 tuhat elanikku)  asub Pruti jõe ääres, umbes 500 km Bukarestist põhjas. Linna on esmakordselt mainitud 1408. aastal.  1860. aastal asutati Iașis esimene ülikool Rumeenias. </vt:lpstr>
      <vt:lpstr>Iasi linnas</vt:lpstr>
      <vt:lpstr>  "Dracula" on iiri kirjaniku Bram Stokeri1897. aastal ilmunud romaan. Romaani nimitegelane on vampiir, Transilvaania seekeli päritolu krahv Dracula, kes väidab ennast olevat hunnide valitseja Attila järeltulija. Tegelaskuju eeskujuks oli Valahhia ajalooline  vürst Vlad Dracula (1431... 1476). Edasi  läbi Rumeenia ja Ungari. Õhtuks jõuame Slovakkiasse. Öö kämpingus Košices. Järgmisel päeval  sõidame läbi Slovakkia Varssavisse. Öö kämpingus.  Kasutatud Tarmo Vähesoo, Urmas Lindmäe, Külli  ja Kristel Turja ning koostaja fotosid. Koostas Ülo Kangur.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Ülo</dc:creator>
  <cp:lastModifiedBy>Ylo</cp:lastModifiedBy>
  <cp:revision>76</cp:revision>
  <dcterms:created xsi:type="dcterms:W3CDTF">2019-10-22T09:34:56Z</dcterms:created>
  <dcterms:modified xsi:type="dcterms:W3CDTF">2021-11-16T13:42:42Z</dcterms:modified>
</cp:coreProperties>
</file>